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61"/>
  </p:notesMasterIdLst>
  <p:sldIdLst>
    <p:sldId id="256" r:id="rId2"/>
    <p:sldId id="258" r:id="rId3"/>
    <p:sldId id="297" r:id="rId4"/>
    <p:sldId id="298" r:id="rId5"/>
    <p:sldId id="303" r:id="rId6"/>
    <p:sldId id="299" r:id="rId7"/>
    <p:sldId id="300" r:id="rId8"/>
    <p:sldId id="301" r:id="rId9"/>
    <p:sldId id="302" r:id="rId10"/>
    <p:sldId id="260" r:id="rId11"/>
    <p:sldId id="261" r:id="rId12"/>
    <p:sldId id="262" r:id="rId13"/>
    <p:sldId id="307" r:id="rId14"/>
    <p:sldId id="308" r:id="rId15"/>
    <p:sldId id="309" r:id="rId16"/>
    <p:sldId id="310" r:id="rId17"/>
    <p:sldId id="333" r:id="rId18"/>
    <p:sldId id="311" r:id="rId19"/>
    <p:sldId id="334" r:id="rId20"/>
    <p:sldId id="312" r:id="rId21"/>
    <p:sldId id="335" r:id="rId22"/>
    <p:sldId id="336" r:id="rId23"/>
    <p:sldId id="354" r:id="rId24"/>
    <p:sldId id="355" r:id="rId25"/>
    <p:sldId id="315" r:id="rId26"/>
    <p:sldId id="356" r:id="rId27"/>
    <p:sldId id="358" r:id="rId28"/>
    <p:sldId id="316" r:id="rId29"/>
    <p:sldId id="264" r:id="rId30"/>
    <p:sldId id="265" r:id="rId31"/>
    <p:sldId id="274" r:id="rId32"/>
    <p:sldId id="275" r:id="rId33"/>
    <p:sldId id="278" r:id="rId34"/>
    <p:sldId id="279" r:id="rId35"/>
    <p:sldId id="276" r:id="rId36"/>
    <p:sldId id="280" r:id="rId37"/>
    <p:sldId id="359" r:id="rId38"/>
    <p:sldId id="337" r:id="rId39"/>
    <p:sldId id="340" r:id="rId40"/>
    <p:sldId id="338" r:id="rId41"/>
    <p:sldId id="341" r:id="rId42"/>
    <p:sldId id="342" r:id="rId43"/>
    <p:sldId id="343" r:id="rId44"/>
    <p:sldId id="344" r:id="rId45"/>
    <p:sldId id="345" r:id="rId46"/>
    <p:sldId id="346" r:id="rId47"/>
    <p:sldId id="347" r:id="rId48"/>
    <p:sldId id="348" r:id="rId49"/>
    <p:sldId id="349" r:id="rId50"/>
    <p:sldId id="350" r:id="rId51"/>
    <p:sldId id="351" r:id="rId52"/>
    <p:sldId id="352" r:id="rId53"/>
    <p:sldId id="286" r:id="rId54"/>
    <p:sldId id="287" r:id="rId55"/>
    <p:sldId id="288" r:id="rId56"/>
    <p:sldId id="289" r:id="rId57"/>
    <p:sldId id="290" r:id="rId58"/>
    <p:sldId id="292" r:id="rId59"/>
    <p:sldId id="293"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87455" autoAdjust="0"/>
  </p:normalViewPr>
  <p:slideViewPr>
    <p:cSldViewPr>
      <p:cViewPr varScale="1">
        <p:scale>
          <a:sx n="60" d="100"/>
          <a:sy n="60" d="100"/>
        </p:scale>
        <p:origin x="-1536" y="-7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06F746-4BC4-4910-B77F-9948503529A2}" type="datetimeFigureOut">
              <a:rPr lang="en-US" smtClean="0"/>
              <a:pPr/>
              <a:t>3/24/2018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1BD4E0-4302-43DE-9DC6-66C9C04AB93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Superextended</a:t>
            </a:r>
            <a:r>
              <a:rPr lang="en-US" dirty="0" smtClean="0"/>
              <a:t> </a:t>
            </a:r>
            <a:r>
              <a:rPr lang="en-US" dirty="0" err="1" smtClean="0"/>
              <a:t>hepatectomies</a:t>
            </a:r>
            <a:r>
              <a:rPr lang="en-US" dirty="0" smtClean="0"/>
              <a:t> (Resection of six segments)</a:t>
            </a:r>
          </a:p>
          <a:p>
            <a:pPr lvl="1"/>
            <a:r>
              <a:rPr lang="en-US" dirty="0" smtClean="0"/>
              <a:t>(Right </a:t>
            </a:r>
            <a:r>
              <a:rPr lang="en-US" dirty="0" err="1" smtClean="0"/>
              <a:t>hepatectomy</a:t>
            </a:r>
            <a:r>
              <a:rPr lang="en-US" dirty="0" smtClean="0"/>
              <a:t> extended to segments 1 and 4)  </a:t>
            </a:r>
          </a:p>
          <a:p>
            <a:r>
              <a:rPr lang="en-US" dirty="0" smtClean="0"/>
              <a:t>Extended </a:t>
            </a:r>
            <a:r>
              <a:rPr lang="en-US" dirty="0" err="1" smtClean="0"/>
              <a:t>hepatectomies</a:t>
            </a:r>
            <a:r>
              <a:rPr lang="en-US" dirty="0" smtClean="0"/>
              <a:t> are</a:t>
            </a:r>
          </a:p>
          <a:p>
            <a:pPr lvl="1"/>
            <a:r>
              <a:rPr lang="en-US" dirty="0" smtClean="0"/>
              <a:t>Right </a:t>
            </a:r>
            <a:r>
              <a:rPr lang="en-US" dirty="0" err="1" smtClean="0"/>
              <a:t>hepatectomies</a:t>
            </a:r>
            <a:r>
              <a:rPr lang="en-US" dirty="0" smtClean="0"/>
              <a:t> extended to segment 1 or 4 (five segments), or </a:t>
            </a:r>
          </a:p>
          <a:p>
            <a:pPr lvl="1"/>
            <a:r>
              <a:rPr lang="en-US" dirty="0" smtClean="0"/>
              <a:t>Left </a:t>
            </a:r>
            <a:r>
              <a:rPr lang="en-US" dirty="0" err="1" smtClean="0"/>
              <a:t>hepatectomies</a:t>
            </a:r>
            <a:r>
              <a:rPr lang="en-US" dirty="0" smtClean="0"/>
              <a:t> extended to segments 1, 5, or 8 (four segments). </a:t>
            </a:r>
          </a:p>
          <a:p>
            <a:r>
              <a:rPr lang="en-US" dirty="0" smtClean="0"/>
              <a:t>Major </a:t>
            </a:r>
            <a:r>
              <a:rPr lang="en-US" dirty="0" err="1" smtClean="0"/>
              <a:t>hepatectomies</a:t>
            </a:r>
            <a:r>
              <a:rPr lang="en-US" dirty="0" smtClean="0"/>
              <a:t> </a:t>
            </a:r>
          </a:p>
          <a:p>
            <a:pPr lvl="1"/>
            <a:r>
              <a:rPr lang="en-US" dirty="0" smtClean="0"/>
              <a:t>Right </a:t>
            </a:r>
            <a:r>
              <a:rPr lang="en-US" dirty="0" err="1" smtClean="0"/>
              <a:t>hepatectomy</a:t>
            </a:r>
            <a:r>
              <a:rPr lang="en-US" dirty="0" smtClean="0"/>
              <a:t> (four segments), </a:t>
            </a:r>
          </a:p>
          <a:p>
            <a:pPr lvl="1"/>
            <a:r>
              <a:rPr lang="en-US" dirty="0" smtClean="0"/>
              <a:t>Left </a:t>
            </a:r>
            <a:r>
              <a:rPr lang="en-US" dirty="0" err="1" smtClean="0"/>
              <a:t>hepatectomy</a:t>
            </a:r>
            <a:r>
              <a:rPr lang="en-US" dirty="0" smtClean="0"/>
              <a:t>, and </a:t>
            </a:r>
          </a:p>
          <a:p>
            <a:pPr lvl="1"/>
            <a:r>
              <a:rPr lang="en-US" dirty="0" err="1" smtClean="0"/>
              <a:t>Trisegmentectomy</a:t>
            </a:r>
            <a:r>
              <a:rPr lang="en-US" dirty="0" smtClean="0"/>
              <a:t> (e.g., of segments 4, 5, and 6) (three segments)  </a:t>
            </a:r>
          </a:p>
          <a:p>
            <a:r>
              <a:rPr lang="en-US" dirty="0" smtClean="0"/>
              <a:t>Limited </a:t>
            </a:r>
            <a:r>
              <a:rPr lang="en-US" dirty="0" err="1" smtClean="0"/>
              <a:t>hepatectomies</a:t>
            </a:r>
            <a:r>
              <a:rPr lang="en-US" dirty="0" smtClean="0"/>
              <a:t> involve up to two segments and include</a:t>
            </a:r>
          </a:p>
          <a:p>
            <a:pPr lvl="1"/>
            <a:r>
              <a:rPr lang="en-US" dirty="0" smtClean="0"/>
              <a:t>Left lobectomy, </a:t>
            </a:r>
          </a:p>
          <a:p>
            <a:pPr lvl="1"/>
            <a:r>
              <a:rPr lang="en-US" dirty="0" err="1" smtClean="0"/>
              <a:t>Bisegmentectomy</a:t>
            </a:r>
            <a:r>
              <a:rPr lang="en-US" dirty="0" smtClean="0"/>
              <a:t> (</a:t>
            </a:r>
            <a:r>
              <a:rPr lang="en-US" dirty="0" err="1" smtClean="0"/>
              <a:t>segmentectomy</a:t>
            </a:r>
            <a:r>
              <a:rPr lang="en-US" dirty="0" smtClean="0"/>
              <a:t> 6, 7), </a:t>
            </a:r>
          </a:p>
          <a:p>
            <a:pPr lvl="1"/>
            <a:r>
              <a:rPr lang="en-US" dirty="0" smtClean="0"/>
              <a:t>Right posterior </a:t>
            </a:r>
            <a:r>
              <a:rPr lang="en-US" dirty="0" err="1" smtClean="0"/>
              <a:t>sectoriectomy</a:t>
            </a:r>
            <a:r>
              <a:rPr lang="en-US" dirty="0" smtClean="0"/>
              <a:t>, </a:t>
            </a:r>
          </a:p>
          <a:p>
            <a:pPr lvl="1"/>
            <a:r>
              <a:rPr lang="en-US" dirty="0" err="1" smtClean="0"/>
              <a:t>Segmentectomy</a:t>
            </a:r>
            <a:r>
              <a:rPr lang="en-US" dirty="0" smtClean="0"/>
              <a:t>, and </a:t>
            </a:r>
          </a:p>
          <a:p>
            <a:pPr lvl="1"/>
            <a:r>
              <a:rPr lang="en-US" dirty="0" err="1" smtClean="0"/>
              <a:t>Subsegmentectomy</a:t>
            </a:r>
            <a:r>
              <a:rPr lang="en-US" dirty="0" smtClean="0"/>
              <a:t> (e.g., anterior </a:t>
            </a:r>
            <a:r>
              <a:rPr lang="en-US" dirty="0" err="1" smtClean="0"/>
              <a:t>segmentectomy</a:t>
            </a:r>
            <a:r>
              <a:rPr lang="en-US" dirty="0" smtClean="0"/>
              <a:t> 4 or resection of the quadrate lobe)</a:t>
            </a:r>
          </a:p>
          <a:p>
            <a:endParaRPr lang="en-US" dirty="0"/>
          </a:p>
        </p:txBody>
      </p:sp>
      <p:sp>
        <p:nvSpPr>
          <p:cNvPr id="4" name="Slide Number Placeholder 3"/>
          <p:cNvSpPr>
            <a:spLocks noGrp="1"/>
          </p:cNvSpPr>
          <p:nvPr>
            <p:ph type="sldNum" sz="quarter" idx="10"/>
          </p:nvPr>
        </p:nvSpPr>
        <p:spPr/>
        <p:txBody>
          <a:bodyPr/>
          <a:lstStyle/>
          <a:p>
            <a:fld id="{931BD4E0-4302-43DE-9DC6-66C9C04AB93F}" type="slidenum">
              <a:rPr lang="en-US" smtClean="0"/>
              <a:pPr/>
              <a:t>40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err="1" smtClean="0"/>
              <a:t>Hepatectomy</a:t>
            </a:r>
            <a:r>
              <a:rPr lang="en-US" b="1" i="1" dirty="0" smtClean="0"/>
              <a:t> by Primary </a:t>
            </a:r>
            <a:r>
              <a:rPr lang="en-US" b="1" i="1" dirty="0" err="1" smtClean="0"/>
              <a:t>Parenchymal</a:t>
            </a:r>
            <a:r>
              <a:rPr lang="en-US" b="1" i="1" dirty="0" smtClean="0"/>
              <a:t> </a:t>
            </a:r>
            <a:r>
              <a:rPr lang="en-US" b="1" i="1" dirty="0" err="1" smtClean="0"/>
              <a:t>Transection</a:t>
            </a:r>
            <a:endParaRPr lang="en-US" b="1" i="1" dirty="0" smtClean="0"/>
          </a:p>
          <a:p>
            <a:r>
              <a:rPr lang="en-US" dirty="0" smtClean="0"/>
              <a:t>Described by Ton That Tung in 1965, is to begin with an incision of the parenchyma along the line of the </a:t>
            </a:r>
            <a:r>
              <a:rPr lang="en-US" dirty="0" err="1" smtClean="0"/>
              <a:t>scissura</a:t>
            </a:r>
            <a:r>
              <a:rPr lang="en-US" dirty="0" smtClean="0"/>
              <a:t>.</a:t>
            </a:r>
          </a:p>
          <a:p>
            <a:r>
              <a:rPr lang="en-US" dirty="0" smtClean="0"/>
              <a:t> The </a:t>
            </a:r>
            <a:r>
              <a:rPr lang="en-US" dirty="0" err="1" smtClean="0"/>
              <a:t>hilar</a:t>
            </a:r>
            <a:r>
              <a:rPr lang="en-US" dirty="0" smtClean="0"/>
              <a:t> elements are approached and </a:t>
            </a:r>
            <a:r>
              <a:rPr lang="en-US" dirty="0" err="1" smtClean="0"/>
              <a:t>ligated</a:t>
            </a:r>
            <a:r>
              <a:rPr lang="en-US" dirty="0" smtClean="0"/>
              <a:t> from within the liver during the </a:t>
            </a:r>
            <a:r>
              <a:rPr lang="en-US" dirty="0" err="1" smtClean="0"/>
              <a:t>parenchymal</a:t>
            </a:r>
            <a:r>
              <a:rPr lang="en-US" dirty="0" smtClean="0"/>
              <a:t> </a:t>
            </a:r>
            <a:r>
              <a:rPr lang="en-US" dirty="0" err="1" smtClean="0"/>
              <a:t>transection</a:t>
            </a:r>
            <a:r>
              <a:rPr lang="en-US" dirty="0" smtClean="0"/>
              <a:t>. Section of the hepatic vein is performed at the end of the procedure, also inside the liver.</a:t>
            </a:r>
          </a:p>
          <a:p>
            <a:endParaRPr lang="en-US" dirty="0"/>
          </a:p>
        </p:txBody>
      </p:sp>
      <p:sp>
        <p:nvSpPr>
          <p:cNvPr id="4" name="Slide Number Placeholder 3"/>
          <p:cNvSpPr>
            <a:spLocks noGrp="1"/>
          </p:cNvSpPr>
          <p:nvPr>
            <p:ph type="sldNum" sz="quarter" idx="10"/>
          </p:nvPr>
        </p:nvSpPr>
        <p:spPr/>
        <p:txBody>
          <a:bodyPr/>
          <a:lstStyle/>
          <a:p>
            <a:fld id="{931BD4E0-4302-43DE-9DC6-66C9C04AB93F}" type="slidenum">
              <a:rPr lang="en-US" smtClean="0"/>
              <a:pPr/>
              <a:t>43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err="1" smtClean="0"/>
              <a:t>Hepatectomy</a:t>
            </a:r>
            <a:r>
              <a:rPr lang="en-US" b="1" i="1" dirty="0" smtClean="0"/>
              <a:t> by Primary </a:t>
            </a:r>
            <a:r>
              <a:rPr lang="en-US" b="1" i="1" dirty="0" err="1" smtClean="0"/>
              <a:t>Parenchymal</a:t>
            </a:r>
            <a:r>
              <a:rPr lang="en-US" b="1" i="1" dirty="0" smtClean="0"/>
              <a:t> </a:t>
            </a:r>
            <a:r>
              <a:rPr lang="en-US" b="1" i="1" dirty="0" err="1" smtClean="0"/>
              <a:t>Transection</a:t>
            </a:r>
            <a:endParaRPr lang="en-US" b="1" i="1" dirty="0" smtClean="0"/>
          </a:p>
          <a:p>
            <a:r>
              <a:rPr lang="en-US" dirty="0" smtClean="0"/>
              <a:t>Described by Ton That Tung in 1965, is to begin with an incision of the parenchyma along the line of the </a:t>
            </a:r>
            <a:r>
              <a:rPr lang="en-US" dirty="0" err="1" smtClean="0"/>
              <a:t>scissura</a:t>
            </a:r>
            <a:r>
              <a:rPr lang="en-US" dirty="0" smtClean="0"/>
              <a:t>.</a:t>
            </a:r>
          </a:p>
          <a:p>
            <a:r>
              <a:rPr lang="en-US" dirty="0" smtClean="0"/>
              <a:t> The </a:t>
            </a:r>
            <a:r>
              <a:rPr lang="en-US" dirty="0" err="1" smtClean="0"/>
              <a:t>hilar</a:t>
            </a:r>
            <a:r>
              <a:rPr lang="en-US" dirty="0" smtClean="0"/>
              <a:t> elements are approached and </a:t>
            </a:r>
            <a:r>
              <a:rPr lang="en-US" dirty="0" err="1" smtClean="0"/>
              <a:t>ligated</a:t>
            </a:r>
            <a:r>
              <a:rPr lang="en-US" dirty="0" smtClean="0"/>
              <a:t> from within the liver during the </a:t>
            </a:r>
            <a:r>
              <a:rPr lang="en-US" dirty="0" err="1" smtClean="0"/>
              <a:t>parenchymal</a:t>
            </a:r>
            <a:r>
              <a:rPr lang="en-US" dirty="0" smtClean="0"/>
              <a:t> </a:t>
            </a:r>
            <a:r>
              <a:rPr lang="en-US" dirty="0" err="1" smtClean="0"/>
              <a:t>transection</a:t>
            </a:r>
            <a:r>
              <a:rPr lang="en-US" dirty="0" smtClean="0"/>
              <a:t>. Section of the hepatic vein is performed at the end of the procedure, also inside the liver.</a:t>
            </a:r>
          </a:p>
          <a:p>
            <a:r>
              <a:rPr lang="en-US" dirty="0" smtClean="0"/>
              <a:t>Ligation of the vessels is not hampered by anatomic abnormalities</a:t>
            </a:r>
          </a:p>
          <a:p>
            <a:endParaRPr lang="en-US" dirty="0"/>
          </a:p>
        </p:txBody>
      </p:sp>
      <p:sp>
        <p:nvSpPr>
          <p:cNvPr id="4" name="Slide Number Placeholder 3"/>
          <p:cNvSpPr>
            <a:spLocks noGrp="1"/>
          </p:cNvSpPr>
          <p:nvPr>
            <p:ph type="sldNum" sz="quarter" idx="10"/>
          </p:nvPr>
        </p:nvSpPr>
        <p:spPr/>
        <p:txBody>
          <a:bodyPr/>
          <a:lstStyle/>
          <a:p>
            <a:fld id="{931BD4E0-4302-43DE-9DC6-66C9C04AB93F}" type="slidenum">
              <a:rPr lang="en-US" smtClean="0"/>
              <a:pPr/>
              <a:t>44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err="1" smtClean="0"/>
              <a:t>Hepatectomy</a:t>
            </a:r>
            <a:r>
              <a:rPr lang="en-US" b="1" i="1" dirty="0" smtClean="0"/>
              <a:t> by Primary </a:t>
            </a:r>
            <a:r>
              <a:rPr lang="en-US" b="1" i="1" dirty="0" err="1" smtClean="0"/>
              <a:t>Parenchymal</a:t>
            </a:r>
            <a:r>
              <a:rPr lang="en-US" b="1" i="1" dirty="0" smtClean="0"/>
              <a:t> </a:t>
            </a:r>
            <a:r>
              <a:rPr lang="en-US" b="1" i="1" dirty="0" err="1" smtClean="0"/>
              <a:t>Transection</a:t>
            </a:r>
            <a:endParaRPr lang="en-US" b="1" i="1" dirty="0" smtClean="0"/>
          </a:p>
          <a:p>
            <a:r>
              <a:rPr lang="en-US" dirty="0" smtClean="0"/>
              <a:t>Described by Ton That Tung in 1965, is to begin with an incision of the parenchyma along the line of the </a:t>
            </a:r>
            <a:r>
              <a:rPr lang="en-US" dirty="0" err="1" smtClean="0"/>
              <a:t>scissura</a:t>
            </a:r>
            <a:r>
              <a:rPr lang="en-US" dirty="0" smtClean="0"/>
              <a:t>.</a:t>
            </a:r>
          </a:p>
          <a:p>
            <a:r>
              <a:rPr lang="en-US" dirty="0" smtClean="0"/>
              <a:t> The </a:t>
            </a:r>
            <a:r>
              <a:rPr lang="en-US" dirty="0" err="1" smtClean="0"/>
              <a:t>hilar</a:t>
            </a:r>
            <a:r>
              <a:rPr lang="en-US" dirty="0" smtClean="0"/>
              <a:t> elements are approached and </a:t>
            </a:r>
            <a:r>
              <a:rPr lang="en-US" dirty="0" err="1" smtClean="0"/>
              <a:t>ligated</a:t>
            </a:r>
            <a:r>
              <a:rPr lang="en-US" dirty="0" smtClean="0"/>
              <a:t> from within the liver during the </a:t>
            </a:r>
            <a:r>
              <a:rPr lang="en-US" dirty="0" err="1" smtClean="0"/>
              <a:t>parenchymal</a:t>
            </a:r>
            <a:r>
              <a:rPr lang="en-US" dirty="0" smtClean="0"/>
              <a:t> </a:t>
            </a:r>
            <a:r>
              <a:rPr lang="en-US" dirty="0" err="1" smtClean="0"/>
              <a:t>transection</a:t>
            </a:r>
            <a:r>
              <a:rPr lang="en-US" dirty="0" smtClean="0"/>
              <a:t>. Section of the hepatic vein is performed at the end of the procedure, also inside the liver.</a:t>
            </a:r>
          </a:p>
          <a:p>
            <a:r>
              <a:rPr lang="en-US" dirty="0" smtClean="0"/>
              <a:t>Ligation of the vessels is not hampered by anatomic abnormalities</a:t>
            </a:r>
          </a:p>
          <a:p>
            <a:endParaRPr lang="en-US" dirty="0"/>
          </a:p>
        </p:txBody>
      </p:sp>
      <p:sp>
        <p:nvSpPr>
          <p:cNvPr id="4" name="Slide Number Placeholder 3"/>
          <p:cNvSpPr>
            <a:spLocks noGrp="1"/>
          </p:cNvSpPr>
          <p:nvPr>
            <p:ph type="sldNum" sz="quarter" idx="10"/>
          </p:nvPr>
        </p:nvSpPr>
        <p:spPr/>
        <p:txBody>
          <a:bodyPr/>
          <a:lstStyle/>
          <a:p>
            <a:fld id="{931BD4E0-4302-43DE-9DC6-66C9C04AB93F}" type="slidenum">
              <a:rPr lang="en-US" smtClean="0"/>
              <a:pPr/>
              <a:t>45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err="1" smtClean="0"/>
              <a:t>Hepatectomy</a:t>
            </a:r>
            <a:r>
              <a:rPr lang="en-US" b="1" i="1" dirty="0" smtClean="0"/>
              <a:t> by Primary </a:t>
            </a:r>
            <a:r>
              <a:rPr lang="en-US" b="1" i="1" dirty="0" err="1" smtClean="0"/>
              <a:t>Parenchymal</a:t>
            </a:r>
            <a:r>
              <a:rPr lang="en-US" b="1" i="1" dirty="0" smtClean="0"/>
              <a:t> </a:t>
            </a:r>
            <a:r>
              <a:rPr lang="en-US" b="1" i="1" dirty="0" err="1" smtClean="0"/>
              <a:t>Transection</a:t>
            </a:r>
            <a:endParaRPr lang="en-US" b="1" i="1" dirty="0" smtClean="0"/>
          </a:p>
          <a:p>
            <a:r>
              <a:rPr lang="en-US" dirty="0" smtClean="0"/>
              <a:t>Described by Ton That Tung in 1965, is to begin with an incision of the parenchyma along the line of the </a:t>
            </a:r>
            <a:r>
              <a:rPr lang="en-US" dirty="0" err="1" smtClean="0"/>
              <a:t>scissura</a:t>
            </a:r>
            <a:r>
              <a:rPr lang="en-US" dirty="0" smtClean="0"/>
              <a:t>.</a:t>
            </a:r>
          </a:p>
          <a:p>
            <a:r>
              <a:rPr lang="en-US" dirty="0" smtClean="0"/>
              <a:t> The </a:t>
            </a:r>
            <a:r>
              <a:rPr lang="en-US" dirty="0" err="1" smtClean="0"/>
              <a:t>hilar</a:t>
            </a:r>
            <a:r>
              <a:rPr lang="en-US" dirty="0" smtClean="0"/>
              <a:t> elements are approached and </a:t>
            </a:r>
            <a:r>
              <a:rPr lang="en-US" dirty="0" err="1" smtClean="0"/>
              <a:t>ligated</a:t>
            </a:r>
            <a:r>
              <a:rPr lang="en-US" dirty="0" smtClean="0"/>
              <a:t> from within the liver during the </a:t>
            </a:r>
            <a:r>
              <a:rPr lang="en-US" dirty="0" err="1" smtClean="0"/>
              <a:t>parenchymal</a:t>
            </a:r>
            <a:r>
              <a:rPr lang="en-US" dirty="0" smtClean="0"/>
              <a:t> </a:t>
            </a:r>
            <a:r>
              <a:rPr lang="en-US" dirty="0" err="1" smtClean="0"/>
              <a:t>transection</a:t>
            </a:r>
            <a:r>
              <a:rPr lang="en-US" dirty="0" smtClean="0"/>
              <a:t>. Section of the hepatic vein is performed at the end of the procedure, also inside the liver.</a:t>
            </a:r>
          </a:p>
          <a:p>
            <a:endParaRPr lang="en-US" dirty="0"/>
          </a:p>
        </p:txBody>
      </p:sp>
      <p:sp>
        <p:nvSpPr>
          <p:cNvPr id="4" name="Slide Number Placeholder 3"/>
          <p:cNvSpPr>
            <a:spLocks noGrp="1"/>
          </p:cNvSpPr>
          <p:nvPr>
            <p:ph type="sldNum" sz="quarter" idx="10"/>
          </p:nvPr>
        </p:nvSpPr>
        <p:spPr/>
        <p:txBody>
          <a:bodyPr/>
          <a:lstStyle/>
          <a:p>
            <a:fld id="{931BD4E0-4302-43DE-9DC6-66C9C04AB93F}" type="slidenum">
              <a:rPr lang="en-US" smtClean="0"/>
              <a:pPr/>
              <a:t>46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err="1" smtClean="0"/>
              <a:t>Hepatectomy</a:t>
            </a:r>
            <a:r>
              <a:rPr lang="en-US" b="1" i="1" dirty="0" smtClean="0"/>
              <a:t> by Primary </a:t>
            </a:r>
            <a:r>
              <a:rPr lang="en-US" b="1" i="1" dirty="0" err="1" smtClean="0"/>
              <a:t>Parenchymal</a:t>
            </a:r>
            <a:r>
              <a:rPr lang="en-US" b="1" i="1" dirty="0" smtClean="0"/>
              <a:t> </a:t>
            </a:r>
            <a:r>
              <a:rPr lang="en-US" b="1" i="1" dirty="0" err="1" smtClean="0"/>
              <a:t>Transection</a:t>
            </a:r>
            <a:endParaRPr lang="en-US" b="1" i="1" dirty="0" smtClean="0"/>
          </a:p>
          <a:p>
            <a:r>
              <a:rPr lang="en-US" dirty="0" smtClean="0"/>
              <a:t>Described by Ton That Tung in 1965, is to begin with an incision of the parenchyma along the line of the </a:t>
            </a:r>
            <a:r>
              <a:rPr lang="en-US" dirty="0" err="1" smtClean="0"/>
              <a:t>scissura</a:t>
            </a:r>
            <a:r>
              <a:rPr lang="en-US" dirty="0" smtClean="0"/>
              <a:t>.</a:t>
            </a:r>
          </a:p>
          <a:p>
            <a:r>
              <a:rPr lang="en-US" dirty="0" smtClean="0"/>
              <a:t> The </a:t>
            </a:r>
            <a:r>
              <a:rPr lang="en-US" dirty="0" err="1" smtClean="0"/>
              <a:t>hilar</a:t>
            </a:r>
            <a:r>
              <a:rPr lang="en-US" dirty="0" smtClean="0"/>
              <a:t> elements are approached and </a:t>
            </a:r>
            <a:r>
              <a:rPr lang="en-US" dirty="0" err="1" smtClean="0"/>
              <a:t>ligated</a:t>
            </a:r>
            <a:r>
              <a:rPr lang="en-US" dirty="0" smtClean="0"/>
              <a:t> from within the liver during the </a:t>
            </a:r>
            <a:r>
              <a:rPr lang="en-US" dirty="0" err="1" smtClean="0"/>
              <a:t>parenchymal</a:t>
            </a:r>
            <a:r>
              <a:rPr lang="en-US" dirty="0" smtClean="0"/>
              <a:t> </a:t>
            </a:r>
            <a:r>
              <a:rPr lang="en-US" dirty="0" err="1" smtClean="0"/>
              <a:t>transection</a:t>
            </a:r>
            <a:r>
              <a:rPr lang="en-US" dirty="0" smtClean="0"/>
              <a:t>. Section of the hepatic vein is performed at the end of the procedure, also inside the liver.</a:t>
            </a:r>
          </a:p>
          <a:p>
            <a:endParaRPr lang="en-US" dirty="0"/>
          </a:p>
        </p:txBody>
      </p:sp>
      <p:sp>
        <p:nvSpPr>
          <p:cNvPr id="4" name="Slide Number Placeholder 3"/>
          <p:cNvSpPr>
            <a:spLocks noGrp="1"/>
          </p:cNvSpPr>
          <p:nvPr>
            <p:ph type="sldNum" sz="quarter" idx="10"/>
          </p:nvPr>
        </p:nvSpPr>
        <p:spPr/>
        <p:txBody>
          <a:bodyPr/>
          <a:lstStyle/>
          <a:p>
            <a:fld id="{931BD4E0-4302-43DE-9DC6-66C9C04AB93F}" type="slidenum">
              <a:rPr lang="en-US" smtClean="0"/>
              <a:pPr/>
              <a:t>47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err="1" smtClean="0"/>
              <a:t>Hepatectomy</a:t>
            </a:r>
            <a:r>
              <a:rPr lang="en-US" b="1" i="1" dirty="0" smtClean="0"/>
              <a:t> with Total Vascular Exclusion</a:t>
            </a:r>
          </a:p>
          <a:p>
            <a:r>
              <a:rPr lang="en-US" dirty="0" smtClean="0"/>
              <a:t>The main disadvantage especially for extended </a:t>
            </a:r>
            <a:r>
              <a:rPr lang="en-US" dirty="0" err="1" smtClean="0"/>
              <a:t>hepatectomies</a:t>
            </a:r>
            <a:endParaRPr lang="en-US" dirty="0" smtClean="0"/>
          </a:p>
          <a:p>
            <a:pPr lvl="1"/>
            <a:r>
              <a:rPr lang="en-US" dirty="0" smtClean="0"/>
              <a:t>anatomic margins are not visible. </a:t>
            </a:r>
          </a:p>
          <a:p>
            <a:pPr lvl="1"/>
            <a:r>
              <a:rPr lang="en-US" dirty="0" smtClean="0"/>
              <a:t>Only the main </a:t>
            </a:r>
            <a:r>
              <a:rPr lang="en-US" dirty="0" err="1" smtClean="0"/>
              <a:t>scissurae</a:t>
            </a:r>
            <a:r>
              <a:rPr lang="en-US" dirty="0" smtClean="0"/>
              <a:t> are easy to locate. </a:t>
            </a:r>
          </a:p>
          <a:p>
            <a:pPr lvl="1"/>
            <a:r>
              <a:rPr lang="en-US" dirty="0" smtClean="0"/>
              <a:t>Any injury to the hepatic veins or </a:t>
            </a:r>
            <a:r>
              <a:rPr lang="en-US" dirty="0" err="1" smtClean="0"/>
              <a:t>retrohepatic</a:t>
            </a:r>
            <a:r>
              <a:rPr lang="en-US" dirty="0" smtClean="0"/>
              <a:t> vena cava can go unnoticed until liver perfusion is re-established.</a:t>
            </a:r>
          </a:p>
          <a:p>
            <a:endParaRPr lang="en-US" dirty="0"/>
          </a:p>
        </p:txBody>
      </p:sp>
      <p:sp>
        <p:nvSpPr>
          <p:cNvPr id="4" name="Slide Number Placeholder 3"/>
          <p:cNvSpPr>
            <a:spLocks noGrp="1"/>
          </p:cNvSpPr>
          <p:nvPr>
            <p:ph type="sldNum" sz="quarter" idx="10"/>
          </p:nvPr>
        </p:nvSpPr>
        <p:spPr/>
        <p:txBody>
          <a:bodyPr/>
          <a:lstStyle/>
          <a:p>
            <a:fld id="{931BD4E0-4302-43DE-9DC6-66C9C04AB93F}" type="slidenum">
              <a:rPr lang="en-US" smtClean="0"/>
              <a:pPr/>
              <a:t>49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err="1" smtClean="0"/>
              <a:t>Hepatectomy</a:t>
            </a:r>
            <a:r>
              <a:rPr lang="en-US" b="1" i="1" dirty="0" smtClean="0"/>
              <a:t> by </a:t>
            </a:r>
            <a:r>
              <a:rPr lang="en-US" b="1" i="1" dirty="0" err="1" smtClean="0"/>
              <a:t>Pedicular</a:t>
            </a:r>
            <a:r>
              <a:rPr lang="en-US" b="1" i="1" dirty="0" smtClean="0"/>
              <a:t> Clamping</a:t>
            </a:r>
          </a:p>
          <a:p>
            <a:r>
              <a:rPr lang="en-US" dirty="0" smtClean="0"/>
              <a:t>Pringle, in 1908, was the first to describe en bloc clamping of the </a:t>
            </a:r>
            <a:r>
              <a:rPr lang="en-US" dirty="0" err="1" smtClean="0"/>
              <a:t>glissonian</a:t>
            </a:r>
            <a:r>
              <a:rPr lang="en-US" dirty="0" smtClean="0"/>
              <a:t> pedicle to control hepatic bleeding</a:t>
            </a:r>
          </a:p>
          <a:p>
            <a:r>
              <a:rPr lang="en-US" dirty="0" smtClean="0"/>
              <a:t>This approach interrupts all inflow to the liver parenchyma from the portal vein and hepatic artery but leaves intact the outflow from the hepatic veins. It is useful in all types of </a:t>
            </a:r>
            <a:r>
              <a:rPr lang="en-US" dirty="0" err="1" smtClean="0"/>
              <a:t>hepatectomy</a:t>
            </a:r>
            <a:r>
              <a:rPr lang="en-US" dirty="0" smtClean="0"/>
              <a:t>, but the anatomic margins are not visible.</a:t>
            </a:r>
          </a:p>
          <a:p>
            <a:endParaRPr lang="en-US" dirty="0"/>
          </a:p>
        </p:txBody>
      </p:sp>
      <p:sp>
        <p:nvSpPr>
          <p:cNvPr id="4" name="Slide Number Placeholder 3"/>
          <p:cNvSpPr>
            <a:spLocks noGrp="1"/>
          </p:cNvSpPr>
          <p:nvPr>
            <p:ph type="sldNum" sz="quarter" idx="10"/>
          </p:nvPr>
        </p:nvSpPr>
        <p:spPr/>
        <p:txBody>
          <a:bodyPr/>
          <a:lstStyle/>
          <a:p>
            <a:fld id="{931BD4E0-4302-43DE-9DC6-66C9C04AB93F}" type="slidenum">
              <a:rPr lang="en-US" smtClean="0"/>
              <a:pPr/>
              <a:t>50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r>
              <a:rPr lang="en-IN" dirty="0" smtClean="0"/>
              <a:t>Right lobe(Anatomical)</a:t>
            </a:r>
          </a:p>
          <a:p>
            <a:r>
              <a:rPr lang="en-US" dirty="0" smtClean="0"/>
              <a:t>The superior surface is convex under the diaphragm.</a:t>
            </a:r>
          </a:p>
          <a:p>
            <a:r>
              <a:rPr lang="en-US" dirty="0" smtClean="0"/>
              <a:t> The anterior margin is divided by the anterior part of the gallbladder </a:t>
            </a:r>
            <a:r>
              <a:rPr lang="en-US" dirty="0" err="1" smtClean="0"/>
              <a:t>fossa</a:t>
            </a:r>
            <a:r>
              <a:rPr lang="en-US" dirty="0" smtClean="0"/>
              <a:t>.</a:t>
            </a:r>
          </a:p>
          <a:p>
            <a:r>
              <a:rPr lang="en-US" dirty="0" smtClean="0"/>
              <a:t>The quadrate lobe lies at the </a:t>
            </a:r>
          </a:p>
          <a:p>
            <a:pPr lvl="1"/>
            <a:r>
              <a:rPr lang="en-US" dirty="0" smtClean="0"/>
              <a:t>inferior surface anterior to the </a:t>
            </a:r>
            <a:r>
              <a:rPr lang="en-US" dirty="0" err="1" smtClean="0"/>
              <a:t>hilum</a:t>
            </a:r>
            <a:r>
              <a:rPr lang="en-US" dirty="0" smtClean="0"/>
              <a:t>, </a:t>
            </a:r>
          </a:p>
          <a:p>
            <a:pPr lvl="1"/>
            <a:r>
              <a:rPr lang="en-US" dirty="0" smtClean="0"/>
              <a:t>to the right of the umbilical fissure, </a:t>
            </a:r>
          </a:p>
          <a:p>
            <a:pPr lvl="1"/>
            <a:r>
              <a:rPr lang="en-US" dirty="0" smtClean="0"/>
              <a:t>and to the left of the gallbladder </a:t>
            </a:r>
            <a:r>
              <a:rPr lang="en-US" dirty="0" err="1" smtClean="0"/>
              <a:t>fossa</a:t>
            </a:r>
            <a:r>
              <a:rPr lang="en-US" dirty="0" smtClean="0"/>
              <a:t>. </a:t>
            </a:r>
          </a:p>
          <a:p>
            <a:r>
              <a:rPr lang="en-IN" dirty="0" smtClean="0"/>
              <a:t>Left Lobe(Anatomical)</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smaller portion of the liver, lies to the left of the </a:t>
            </a:r>
            <a:r>
              <a:rPr lang="en-US" dirty="0" err="1" smtClean="0"/>
              <a:t>falciform</a:t>
            </a:r>
            <a:r>
              <a:rPr lang="en-US" dirty="0" smtClean="0"/>
              <a:t> and round ligaments and the </a:t>
            </a:r>
            <a:r>
              <a:rPr lang="en-US" dirty="0" err="1" smtClean="0"/>
              <a:t>hilum</a:t>
            </a:r>
            <a:r>
              <a:rPr lang="en-US" dirty="0" smtClean="0"/>
              <a:t>. </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err="1" smtClean="0"/>
              <a:t>Hepatectomy</a:t>
            </a:r>
            <a:r>
              <a:rPr lang="en-US" b="1" i="1" dirty="0" smtClean="0"/>
              <a:t> by </a:t>
            </a:r>
            <a:r>
              <a:rPr lang="en-US" b="1" i="1" dirty="0" err="1" smtClean="0"/>
              <a:t>Suprahilar</a:t>
            </a:r>
            <a:r>
              <a:rPr lang="en-US" b="1" i="1" dirty="0" smtClean="0"/>
              <a:t> Clamping</a:t>
            </a:r>
          </a:p>
          <a:p>
            <a:r>
              <a:rPr lang="en-US" dirty="0" smtClean="0"/>
              <a:t>allows </a:t>
            </a:r>
            <a:r>
              <a:rPr lang="en-US" dirty="0" err="1" smtClean="0"/>
              <a:t>superselective</a:t>
            </a:r>
            <a:r>
              <a:rPr lang="en-US" dirty="0" smtClean="0"/>
              <a:t> clamping at the </a:t>
            </a:r>
            <a:r>
              <a:rPr lang="en-US" dirty="0" err="1" smtClean="0"/>
              <a:t>suprahilar</a:t>
            </a:r>
            <a:r>
              <a:rPr lang="en-US" dirty="0" smtClean="0"/>
              <a:t> level after dissecting the </a:t>
            </a:r>
            <a:r>
              <a:rPr lang="en-US" dirty="0" err="1" smtClean="0"/>
              <a:t>hilar</a:t>
            </a:r>
            <a:r>
              <a:rPr lang="en-US" dirty="0" smtClean="0"/>
              <a:t> plate and exposing the </a:t>
            </a:r>
            <a:r>
              <a:rPr lang="en-US" dirty="0" err="1" smtClean="0"/>
              <a:t>sectorial</a:t>
            </a:r>
            <a:r>
              <a:rPr lang="en-US" dirty="0" smtClean="0"/>
              <a:t> branches of the </a:t>
            </a:r>
            <a:r>
              <a:rPr lang="en-US" dirty="0" err="1" smtClean="0"/>
              <a:t>glissonian</a:t>
            </a:r>
            <a:r>
              <a:rPr lang="en-US" dirty="0" smtClean="0"/>
              <a:t> pedicle </a:t>
            </a:r>
          </a:p>
          <a:p>
            <a:r>
              <a:rPr lang="en-US" dirty="0" smtClean="0"/>
              <a:t>The anterior right </a:t>
            </a:r>
            <a:r>
              <a:rPr lang="en-US" dirty="0" err="1" smtClean="0"/>
              <a:t>sectorial</a:t>
            </a:r>
            <a:r>
              <a:rPr lang="en-US" dirty="0" smtClean="0"/>
              <a:t> portal branch is the easiest to control because the </a:t>
            </a:r>
            <a:r>
              <a:rPr lang="en-US" dirty="0" err="1" smtClean="0"/>
              <a:t>sectorial</a:t>
            </a:r>
            <a:r>
              <a:rPr lang="en-US" dirty="0" smtClean="0"/>
              <a:t> </a:t>
            </a:r>
            <a:r>
              <a:rPr lang="en-US" dirty="0" err="1" smtClean="0"/>
              <a:t>devascularization</a:t>
            </a:r>
            <a:r>
              <a:rPr lang="en-US" dirty="0" smtClean="0"/>
              <a:t> is apparent on the liver surface, which greatly facilitates right anterior and right posterior </a:t>
            </a:r>
            <a:r>
              <a:rPr lang="en-US" dirty="0" err="1" smtClean="0"/>
              <a:t>bisegmentectomies</a:t>
            </a:r>
            <a:r>
              <a:rPr lang="en-US" dirty="0" smtClean="0"/>
              <a:t>.</a:t>
            </a:r>
            <a:endParaRPr lang="en-US" dirty="0"/>
          </a:p>
        </p:txBody>
      </p:sp>
      <p:sp>
        <p:nvSpPr>
          <p:cNvPr id="4" name="Slide Number Placeholder 3"/>
          <p:cNvSpPr>
            <a:spLocks noGrp="1"/>
          </p:cNvSpPr>
          <p:nvPr>
            <p:ph type="sldNum" sz="quarter" idx="10"/>
          </p:nvPr>
        </p:nvSpPr>
        <p:spPr/>
        <p:txBody>
          <a:bodyPr/>
          <a:lstStyle/>
          <a:p>
            <a:fld id="{931BD4E0-4302-43DE-9DC6-66C9C04AB93F}" type="slidenum">
              <a:rPr lang="en-US" smtClean="0"/>
              <a:pPr/>
              <a:t>51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err="1" smtClean="0"/>
              <a:t>Hepatectomy</a:t>
            </a:r>
            <a:r>
              <a:rPr lang="en-US" b="1" i="1" dirty="0" smtClean="0"/>
              <a:t> by </a:t>
            </a:r>
            <a:r>
              <a:rPr lang="en-US" b="1" i="1" dirty="0" err="1" smtClean="0"/>
              <a:t>Intrahepatic</a:t>
            </a:r>
            <a:r>
              <a:rPr lang="en-US" b="1" i="1" dirty="0" smtClean="0"/>
              <a:t> Portal Control</a:t>
            </a:r>
          </a:p>
          <a:p>
            <a:r>
              <a:rPr lang="en-US" dirty="0" smtClean="0"/>
              <a:t>Occlusion of the portal branch to the segment to be </a:t>
            </a:r>
            <a:r>
              <a:rPr lang="en-US" dirty="0" err="1" smtClean="0"/>
              <a:t>resected</a:t>
            </a:r>
            <a:r>
              <a:rPr lang="en-US" dirty="0" smtClean="0"/>
              <a:t> (Fig. 15) can be achieved</a:t>
            </a:r>
          </a:p>
          <a:p>
            <a:r>
              <a:rPr lang="en-US" dirty="0" smtClean="0"/>
              <a:t>by </a:t>
            </a:r>
            <a:r>
              <a:rPr lang="en-US" dirty="0" err="1" smtClean="0"/>
              <a:t>transhepatic</a:t>
            </a:r>
            <a:r>
              <a:rPr lang="en-US" dirty="0" smtClean="0"/>
              <a:t> balloon catheter placement. It is performed with ultrasound control and is</a:t>
            </a:r>
          </a:p>
          <a:p>
            <a:r>
              <a:rPr lang="en-US" dirty="0" smtClean="0"/>
              <a:t>usually combined with selective clamping of the hepatic artery. Segmental or</a:t>
            </a:r>
          </a:p>
          <a:p>
            <a:r>
              <a:rPr lang="en-US" dirty="0" err="1" smtClean="0"/>
              <a:t>subsegmental</a:t>
            </a:r>
            <a:r>
              <a:rPr lang="en-US" dirty="0" smtClean="0"/>
              <a:t> </a:t>
            </a:r>
            <a:r>
              <a:rPr lang="en-US" dirty="0" err="1" smtClean="0"/>
              <a:t>devascularization</a:t>
            </a:r>
            <a:r>
              <a:rPr lang="en-US" dirty="0" smtClean="0"/>
              <a:t> is accompanied by clear demarcation on the liver surface of</a:t>
            </a:r>
          </a:p>
          <a:p>
            <a:r>
              <a:rPr lang="en-US" dirty="0" smtClean="0"/>
              <a:t>the corresponding </a:t>
            </a:r>
            <a:r>
              <a:rPr lang="en-US" dirty="0" err="1" smtClean="0"/>
              <a:t>parenchymal</a:t>
            </a:r>
            <a:r>
              <a:rPr lang="en-US" dirty="0" smtClean="0"/>
              <a:t> distribution. The technique is especially useful for</a:t>
            </a:r>
          </a:p>
          <a:p>
            <a:r>
              <a:rPr lang="en-US" dirty="0" smtClean="0"/>
              <a:t>anatomic </a:t>
            </a:r>
            <a:r>
              <a:rPr lang="en-US" dirty="0" err="1" smtClean="0"/>
              <a:t>segmentectomy</a:t>
            </a:r>
            <a:r>
              <a:rPr lang="en-US" dirty="0" smtClean="0"/>
              <a:t> or </a:t>
            </a:r>
            <a:r>
              <a:rPr lang="en-US" dirty="0" err="1" smtClean="0"/>
              <a:t>subsegmentectomy</a:t>
            </a:r>
            <a:r>
              <a:rPr lang="en-US" dirty="0" smtClean="0"/>
              <a:t>.</a:t>
            </a:r>
          </a:p>
          <a:p>
            <a:endParaRPr lang="en-US" dirty="0"/>
          </a:p>
        </p:txBody>
      </p:sp>
      <p:sp>
        <p:nvSpPr>
          <p:cNvPr id="4" name="Slide Number Placeholder 3"/>
          <p:cNvSpPr>
            <a:spLocks noGrp="1"/>
          </p:cNvSpPr>
          <p:nvPr>
            <p:ph type="sldNum" sz="quarter" idx="10"/>
          </p:nvPr>
        </p:nvSpPr>
        <p:spPr/>
        <p:txBody>
          <a:bodyPr/>
          <a:lstStyle/>
          <a:p>
            <a:fld id="{931BD4E0-4302-43DE-9DC6-66C9C04AB93F}" type="slidenum">
              <a:rPr lang="en-US" smtClean="0"/>
              <a:pPr/>
              <a:t>52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r>
              <a:rPr lang="en-IN" dirty="0" smtClean="0"/>
              <a:t>Caudate Lobe(Anatomical)</a:t>
            </a:r>
          </a:p>
          <a:p>
            <a:r>
              <a:rPr lang="en-US" dirty="0" smtClean="0"/>
              <a:t>It is posterior to the transverse fissure of the </a:t>
            </a:r>
            <a:r>
              <a:rPr lang="en-US" dirty="0" err="1" smtClean="0"/>
              <a:t>hilum</a:t>
            </a:r>
            <a:r>
              <a:rPr lang="en-US" dirty="0" smtClean="0"/>
              <a:t>, </a:t>
            </a:r>
          </a:p>
          <a:p>
            <a:r>
              <a:rPr lang="en-US" dirty="0" smtClean="0"/>
              <a:t>it is delimited at the left by the ligament of </a:t>
            </a:r>
            <a:r>
              <a:rPr lang="en-US" dirty="0" err="1" smtClean="0"/>
              <a:t>Arentius</a:t>
            </a:r>
            <a:r>
              <a:rPr lang="en-US" dirty="0" smtClean="0"/>
              <a:t> (ligament </a:t>
            </a:r>
            <a:r>
              <a:rPr lang="en-US" dirty="0" err="1" smtClean="0"/>
              <a:t>venosum</a:t>
            </a:r>
            <a:r>
              <a:rPr lang="en-US" dirty="0" smtClean="0"/>
              <a:t>), with the insertion of the lesser </a:t>
            </a:r>
            <a:r>
              <a:rPr lang="en-US" dirty="0" err="1" smtClean="0"/>
              <a:t>omentum</a:t>
            </a:r>
            <a:r>
              <a:rPr lang="en-US" dirty="0" smtClean="0"/>
              <a:t>. </a:t>
            </a:r>
          </a:p>
          <a:p>
            <a:r>
              <a:rPr lang="en-US" dirty="0" smtClean="0"/>
              <a:t>At the right, the caudate lobe has no visible structure that delimited it. </a:t>
            </a:r>
          </a:p>
          <a:p>
            <a:r>
              <a:rPr lang="en-US" dirty="0" smtClean="0"/>
              <a:t>It has been subdivided in a </a:t>
            </a:r>
          </a:p>
          <a:p>
            <a:pPr lvl="1"/>
            <a:r>
              <a:rPr lang="en-US" dirty="0" err="1" smtClean="0"/>
              <a:t>paracaval</a:t>
            </a:r>
            <a:r>
              <a:rPr lang="en-US" dirty="0" smtClean="0"/>
              <a:t> portion(encircled the side of the inferior vena cava)</a:t>
            </a:r>
          </a:p>
          <a:p>
            <a:pPr lvl="1"/>
            <a:r>
              <a:rPr lang="en-US" dirty="0" smtClean="0"/>
              <a:t>A </a:t>
            </a:r>
            <a:r>
              <a:rPr lang="en-US" dirty="0" err="1" smtClean="0"/>
              <a:t>spigelian</a:t>
            </a:r>
            <a:r>
              <a:rPr lang="en-US" dirty="0" smtClean="0"/>
              <a:t> lobe. </a:t>
            </a:r>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The right and left </a:t>
            </a:r>
            <a:r>
              <a:rPr lang="en-US" dirty="0" smtClean="0"/>
              <a:t>livers individualized by the main portal </a:t>
            </a:r>
            <a:r>
              <a:rPr lang="en-US" dirty="0" err="1" smtClean="0"/>
              <a:t>scissura</a:t>
            </a:r>
            <a:r>
              <a:rPr lang="en-US" dirty="0" smtClean="0"/>
              <a:t> are independent with respect to their portal and arterial </a:t>
            </a:r>
            <a:r>
              <a:rPr lang="en-US" dirty="0" err="1" smtClean="0"/>
              <a:t>vascularization</a:t>
            </a:r>
            <a:r>
              <a:rPr lang="en-US" dirty="0" smtClean="0"/>
              <a:t> and their </a:t>
            </a:r>
            <a:r>
              <a:rPr lang="en-US" dirty="0" err="1" smtClean="0"/>
              <a:t>biliary</a:t>
            </a:r>
            <a:r>
              <a:rPr lang="en-US" dirty="0" smtClean="0"/>
              <a:t> drainage.</a:t>
            </a:r>
          </a:p>
          <a:p>
            <a:endParaRPr lang="en-US" dirty="0"/>
          </a:p>
        </p:txBody>
      </p:sp>
      <p:sp>
        <p:nvSpPr>
          <p:cNvPr id="4" name="Slide Number Placeholder 3"/>
          <p:cNvSpPr>
            <a:spLocks noGrp="1"/>
          </p:cNvSpPr>
          <p:nvPr>
            <p:ph type="sldNum" sz="quarter" idx="10"/>
          </p:nvPr>
        </p:nvSpPr>
        <p:spPr/>
        <p:txBody>
          <a:bodyPr/>
          <a:lstStyle/>
          <a:p>
            <a:fld id="{931BD4E0-4302-43DE-9DC6-66C9C04AB93F}" type="slidenum">
              <a:rPr lang="en-US" smtClean="0"/>
              <a:pPr/>
              <a:t>17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right </a:t>
            </a:r>
            <a:r>
              <a:rPr lang="en-US" dirty="0" err="1" smtClean="0"/>
              <a:t>glissonian</a:t>
            </a:r>
            <a:r>
              <a:rPr lang="en-US" dirty="0" smtClean="0"/>
              <a:t> pedicle divides into anterior and posterior portions. </a:t>
            </a:r>
          </a:p>
          <a:p>
            <a:r>
              <a:rPr lang="en-US" dirty="0" smtClean="0"/>
              <a:t>The right anterior branch arises immediately from the upper right pedicle, running in a frontal plane before dividing into ascending and descending branches for segments 5 (inferior) and 8 (superior) </a:t>
            </a:r>
          </a:p>
          <a:p>
            <a:r>
              <a:rPr lang="en-US" dirty="0" smtClean="0"/>
              <a:t>The posterior branch curves toward the superior convexity of the liver and divides into ascending and descending branches for segments 6 (inferior) and 7 (superior). </a:t>
            </a:r>
          </a:p>
          <a:p>
            <a:r>
              <a:rPr lang="en-US" dirty="0" smtClean="0"/>
              <a:t>The two right sectors are divided into four segments by the right </a:t>
            </a:r>
            <a:r>
              <a:rPr lang="en-US" dirty="0" err="1" smtClean="0"/>
              <a:t>scissura</a:t>
            </a:r>
            <a:r>
              <a:rPr lang="en-US" dirty="0" smtClean="0"/>
              <a:t>, in which lies the right </a:t>
            </a:r>
            <a:r>
              <a:rPr lang="en-US" dirty="0" err="1" smtClean="0"/>
              <a:t>hepaticvein</a:t>
            </a:r>
            <a:r>
              <a:rPr lang="en-US" dirty="0" smtClean="0"/>
              <a:t>. </a:t>
            </a:r>
          </a:p>
          <a:p>
            <a:r>
              <a:rPr lang="en-US" dirty="0" smtClean="0"/>
              <a:t>There are no </a:t>
            </a:r>
            <a:r>
              <a:rPr lang="en-US" dirty="0" err="1" smtClean="0"/>
              <a:t>scissurae</a:t>
            </a:r>
            <a:r>
              <a:rPr lang="en-US" dirty="0" smtClean="0"/>
              <a:t> between segments 5 and 8 and segments 6 and 7</a:t>
            </a:r>
          </a:p>
          <a:p>
            <a:endParaRPr lang="en-US" dirty="0"/>
          </a:p>
        </p:txBody>
      </p:sp>
      <p:sp>
        <p:nvSpPr>
          <p:cNvPr id="4" name="Slide Number Placeholder 3"/>
          <p:cNvSpPr>
            <a:spLocks noGrp="1"/>
          </p:cNvSpPr>
          <p:nvPr>
            <p:ph type="sldNum" sz="quarter" idx="10"/>
          </p:nvPr>
        </p:nvSpPr>
        <p:spPr/>
        <p:txBody>
          <a:bodyPr/>
          <a:lstStyle/>
          <a:p>
            <a:fld id="{931BD4E0-4302-43DE-9DC6-66C9C04AB93F}" type="slidenum">
              <a:rPr lang="en-US" smtClean="0"/>
              <a:pPr/>
              <a:t>23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left </a:t>
            </a:r>
            <a:r>
              <a:rPr lang="en-US" dirty="0" err="1" smtClean="0"/>
              <a:t>glissonian</a:t>
            </a:r>
            <a:r>
              <a:rPr lang="en-US" dirty="0" smtClean="0"/>
              <a:t> pedicle at the left end of the </a:t>
            </a:r>
            <a:r>
              <a:rPr lang="en-US" dirty="0" err="1" smtClean="0"/>
              <a:t>hilum</a:t>
            </a:r>
            <a:r>
              <a:rPr lang="en-US" dirty="0" smtClean="0"/>
              <a:t> gives rise to a segmental branch that supplies the posterior part of the left lobe, thereby delimiting segment 2. </a:t>
            </a:r>
          </a:p>
          <a:p>
            <a:r>
              <a:rPr lang="en-US" dirty="0" smtClean="0"/>
              <a:t>This branch curves for a short distance and terminates 1 to 2 cm from the anterior edge of the liver at the </a:t>
            </a:r>
            <a:r>
              <a:rPr lang="en-US" dirty="0" err="1" smtClean="0"/>
              <a:t>recessus</a:t>
            </a:r>
            <a:r>
              <a:rPr lang="en-US" dirty="0" smtClean="0"/>
              <a:t> of Rex, where the round ligament is joined </a:t>
            </a:r>
            <a:r>
              <a:rPr lang="en-US" dirty="0" err="1" smtClean="0"/>
              <a:t>anteriorly</a:t>
            </a:r>
            <a:r>
              <a:rPr lang="en-US" dirty="0" smtClean="0"/>
              <a:t>. </a:t>
            </a:r>
          </a:p>
          <a:p>
            <a:r>
              <a:rPr lang="en-US" dirty="0" smtClean="0"/>
              <a:t>The </a:t>
            </a:r>
            <a:r>
              <a:rPr lang="en-US" dirty="0" err="1" smtClean="0"/>
              <a:t>intrahepatic</a:t>
            </a:r>
            <a:r>
              <a:rPr lang="en-US" dirty="0" smtClean="0"/>
              <a:t> portion of the left </a:t>
            </a:r>
            <a:r>
              <a:rPr lang="en-US" dirty="0" err="1" smtClean="0"/>
              <a:t>glissonian</a:t>
            </a:r>
            <a:r>
              <a:rPr lang="en-US" dirty="0" smtClean="0"/>
              <a:t> pedicle gives rise to branches that lead to segments 2, 3, and 4. </a:t>
            </a:r>
          </a:p>
          <a:p>
            <a:r>
              <a:rPr lang="en-US" dirty="0" smtClean="0"/>
              <a:t>From the left side, a branch arises for the anterior part of the left lobe, which is segment 3. </a:t>
            </a:r>
          </a:p>
          <a:p>
            <a:r>
              <a:rPr lang="en-US" dirty="0" smtClean="0"/>
              <a:t>On the right side, two or three branches arise for the part of the left liver situated to the right of the umbilical fissure, called </a:t>
            </a:r>
            <a:r>
              <a:rPr lang="en-US" i="1" dirty="0" smtClean="0"/>
              <a:t>segment 4, corresponding </a:t>
            </a:r>
            <a:r>
              <a:rPr lang="en-US" dirty="0" smtClean="0"/>
              <a:t>to the quadrate lobe in morphologic anatomy. </a:t>
            </a:r>
          </a:p>
          <a:p>
            <a:r>
              <a:rPr lang="en-US" dirty="0" smtClean="0"/>
              <a:t>The portion to the left half of the gallbladder bed is termed </a:t>
            </a:r>
            <a:r>
              <a:rPr lang="en-US" i="1" dirty="0" smtClean="0"/>
              <a:t>segment 4a (inferior), and the tissue above the left pedicle and the caudate </a:t>
            </a:r>
            <a:r>
              <a:rPr lang="en-US" dirty="0" smtClean="0"/>
              <a:t>(</a:t>
            </a:r>
            <a:r>
              <a:rPr lang="en-US" dirty="0" err="1" smtClean="0"/>
              <a:t>spigelian</a:t>
            </a:r>
            <a:r>
              <a:rPr lang="en-US" dirty="0" smtClean="0"/>
              <a:t>) lobe is termed </a:t>
            </a:r>
            <a:r>
              <a:rPr lang="en-US" i="1" dirty="0" smtClean="0"/>
              <a:t>segment 4b (superior). </a:t>
            </a:r>
          </a:p>
          <a:p>
            <a:r>
              <a:rPr lang="en-US" i="1" dirty="0" smtClean="0"/>
              <a:t>Thus, the inferior left sector comprises segments </a:t>
            </a:r>
            <a:r>
              <a:rPr lang="en-US" dirty="0" smtClean="0"/>
              <a:t>3 and 4, and the superior left sector (which is also the posterior part of the morphologic left lobe) forms segment 2. </a:t>
            </a:r>
          </a:p>
          <a:p>
            <a:endParaRPr lang="en-US" dirty="0"/>
          </a:p>
        </p:txBody>
      </p:sp>
      <p:sp>
        <p:nvSpPr>
          <p:cNvPr id="4" name="Slide Number Placeholder 3"/>
          <p:cNvSpPr>
            <a:spLocks noGrp="1"/>
          </p:cNvSpPr>
          <p:nvPr>
            <p:ph type="sldNum" sz="quarter" idx="10"/>
          </p:nvPr>
        </p:nvSpPr>
        <p:spPr/>
        <p:txBody>
          <a:bodyPr/>
          <a:lstStyle/>
          <a:p>
            <a:fld id="{931BD4E0-4302-43DE-9DC6-66C9C04AB93F}" type="slidenum">
              <a:rPr lang="en-US" smtClean="0"/>
              <a:pPr/>
              <a:t>24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segment 1 is autonomous. </a:t>
            </a:r>
          </a:p>
          <a:p>
            <a:r>
              <a:rPr lang="en-US" dirty="0" smtClean="0"/>
              <a:t>Its vasculature is independent of the </a:t>
            </a:r>
            <a:r>
              <a:rPr lang="en-US" dirty="0" err="1" smtClean="0"/>
              <a:t>glissonian</a:t>
            </a:r>
            <a:r>
              <a:rPr lang="en-US" dirty="0" smtClean="0"/>
              <a:t> division and of the three hepatic veins. </a:t>
            </a:r>
          </a:p>
          <a:p>
            <a:r>
              <a:rPr lang="en-US" dirty="0" smtClean="0"/>
              <a:t>The caudate lobe (i.e., segment 1) is supplied most of the time by two, three, or four portal branches.</a:t>
            </a:r>
          </a:p>
          <a:p>
            <a:r>
              <a:rPr lang="en-US" dirty="0" smtClean="0"/>
              <a:t> However, the number of portal branches can vary from 1 to 6. </a:t>
            </a:r>
          </a:p>
          <a:p>
            <a:r>
              <a:rPr lang="en-US" dirty="0" smtClean="0"/>
              <a:t>The most common origin of the portal branches is the left portal vein (48.6%) but they can come from the right portal vein (22.9%), from the</a:t>
            </a:r>
          </a:p>
          <a:p>
            <a:r>
              <a:rPr lang="en-US" dirty="0" smtClean="0"/>
              <a:t>bifurcation of the portal vein (17%), and from the main portal trunk (11.5%). </a:t>
            </a:r>
          </a:p>
          <a:p>
            <a:r>
              <a:rPr lang="en-US" dirty="0" smtClean="0"/>
              <a:t>The </a:t>
            </a:r>
            <a:r>
              <a:rPr lang="en-US" dirty="0" err="1" smtClean="0"/>
              <a:t>spigelian</a:t>
            </a:r>
            <a:r>
              <a:rPr lang="en-US" dirty="0" smtClean="0"/>
              <a:t> lobe</a:t>
            </a:r>
          </a:p>
          <a:p>
            <a:r>
              <a:rPr lang="en-US" dirty="0" smtClean="0"/>
              <a:t>is principally supplied by the branch originating from the left portal vein, whereas the </a:t>
            </a:r>
            <a:r>
              <a:rPr lang="en-US" dirty="0" err="1" smtClean="0"/>
              <a:t>paracaval</a:t>
            </a:r>
            <a:r>
              <a:rPr lang="en-US" dirty="0" smtClean="0"/>
              <a:t> portion is supplied with combinations of branches stemming from different points, especially from the trunk or the bifurcation of the portal vein.</a:t>
            </a:r>
          </a:p>
          <a:p>
            <a:endParaRPr lang="en-US" dirty="0"/>
          </a:p>
        </p:txBody>
      </p:sp>
      <p:sp>
        <p:nvSpPr>
          <p:cNvPr id="4" name="Slide Number Placeholder 3"/>
          <p:cNvSpPr>
            <a:spLocks noGrp="1"/>
          </p:cNvSpPr>
          <p:nvPr>
            <p:ph type="sldNum" sz="quarter" idx="10"/>
          </p:nvPr>
        </p:nvSpPr>
        <p:spPr/>
        <p:txBody>
          <a:bodyPr/>
          <a:lstStyle/>
          <a:p>
            <a:fld id="{931BD4E0-4302-43DE-9DC6-66C9C04AB93F}" type="slidenum">
              <a:rPr lang="en-US" smtClean="0"/>
              <a:pPr/>
              <a:t>27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segment 1 is autonomous. </a:t>
            </a:r>
          </a:p>
          <a:p>
            <a:r>
              <a:rPr lang="en-US" dirty="0" smtClean="0"/>
              <a:t>Its vasculature is independent of the </a:t>
            </a:r>
            <a:r>
              <a:rPr lang="en-US" dirty="0" err="1" smtClean="0"/>
              <a:t>glissonian</a:t>
            </a:r>
            <a:r>
              <a:rPr lang="en-US" dirty="0" smtClean="0"/>
              <a:t> division and of the three hepatic veins. </a:t>
            </a:r>
          </a:p>
          <a:p>
            <a:r>
              <a:rPr lang="en-US" dirty="0" smtClean="0"/>
              <a:t>The caudate lobe (i.e., segment 1) is supplied most of the time by two, three, or four portal branches.</a:t>
            </a:r>
          </a:p>
          <a:p>
            <a:r>
              <a:rPr lang="en-US" dirty="0" smtClean="0"/>
              <a:t> However, the number of portal branches can vary from 1 to 6. </a:t>
            </a:r>
          </a:p>
          <a:p>
            <a:r>
              <a:rPr lang="en-US" dirty="0" smtClean="0"/>
              <a:t>The most common origin of the portal branches is the left portal vein (48.6%) but they can come from the right portal vein (22.9%), from the</a:t>
            </a:r>
          </a:p>
          <a:p>
            <a:r>
              <a:rPr lang="en-US" dirty="0" smtClean="0"/>
              <a:t>bifurcation of the portal vein (17%), and from the main portal trunk (11.5%). </a:t>
            </a:r>
          </a:p>
          <a:p>
            <a:r>
              <a:rPr lang="en-US" dirty="0" smtClean="0"/>
              <a:t>The </a:t>
            </a:r>
            <a:r>
              <a:rPr lang="en-US" dirty="0" err="1" smtClean="0"/>
              <a:t>spigelian</a:t>
            </a:r>
            <a:r>
              <a:rPr lang="en-US" dirty="0" smtClean="0"/>
              <a:t> lobe</a:t>
            </a:r>
          </a:p>
          <a:p>
            <a:r>
              <a:rPr lang="en-US" dirty="0" smtClean="0"/>
              <a:t>is principally supplied by the branch originating from the left portal vein, whereas the </a:t>
            </a:r>
            <a:r>
              <a:rPr lang="en-US" dirty="0" err="1" smtClean="0"/>
              <a:t>paracaval</a:t>
            </a:r>
            <a:r>
              <a:rPr lang="en-US" dirty="0" smtClean="0"/>
              <a:t> portion is supplied with combinations of branches stemming from different points, especially from the trunk or the bifurcation of the portal vein.</a:t>
            </a:r>
          </a:p>
          <a:p>
            <a:endParaRPr lang="en-US" dirty="0"/>
          </a:p>
        </p:txBody>
      </p:sp>
      <p:sp>
        <p:nvSpPr>
          <p:cNvPr id="4" name="Slide Number Placeholder 3"/>
          <p:cNvSpPr>
            <a:spLocks noGrp="1"/>
          </p:cNvSpPr>
          <p:nvPr>
            <p:ph type="sldNum" sz="quarter" idx="10"/>
          </p:nvPr>
        </p:nvSpPr>
        <p:spPr/>
        <p:txBody>
          <a:bodyPr/>
          <a:lstStyle/>
          <a:p>
            <a:fld id="{931BD4E0-4302-43DE-9DC6-66C9C04AB93F}" type="slidenum">
              <a:rPr lang="en-US" smtClean="0"/>
              <a:pPr/>
              <a:t>28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1D8BD707-D9CF-40AE-B4C6-C98DA3205C09}" type="datetimeFigureOut">
              <a:rPr lang="en-US" smtClean="0"/>
              <a:pPr/>
              <a:t>3/24/2018</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1D8BD707-D9CF-40AE-B4C6-C98DA3205C09}" type="datetimeFigureOut">
              <a:rPr lang="en-US" smtClean="0"/>
              <a:pPr/>
              <a:t>3/24/2018</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6870700" cy="1600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828800"/>
            <a:ext cx="37719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828800"/>
            <a:ext cx="37719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A95E400F-7F05-466A-AE27-5F87E7CE50A8}" type="slidenum">
              <a:rPr lang="ar-SA"/>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1D8BD707-D9CF-40AE-B4C6-C98DA3205C09}" type="datetimeFigureOut">
              <a:rPr lang="en-US" smtClean="0"/>
              <a:pPr/>
              <a:t>3/24/2018</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1D8BD707-D9CF-40AE-B4C6-C98DA3205C09}" type="datetimeFigureOut">
              <a:rPr lang="en-US" smtClean="0"/>
              <a:pPr/>
              <a:t>3/24/2018</a:t>
            </a:fld>
            <a:endParaRPr lang="en-US"/>
          </a:p>
        </p:txBody>
      </p:sp>
      <p:sp>
        <p:nvSpPr>
          <p:cNvPr id="10" name="Slide Number Placeholder 9"/>
          <p:cNvSpPr>
            <a:spLocks noGrp="1"/>
          </p:cNvSpPr>
          <p:nvPr>
            <p:ph type="sldNum" sz="quarter" idx="16"/>
          </p:nvPr>
        </p:nvSpPr>
        <p:spPr/>
        <p:txBody>
          <a:bodyPr rtlCol="0"/>
          <a:lstStyle/>
          <a:p>
            <a:fld id="{B6F15528-21DE-4FAA-801E-634DDDAF4B2B}"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1D8BD707-D9CF-40AE-B4C6-C98DA3205C09}" type="datetimeFigureOut">
              <a:rPr lang="en-US" smtClean="0"/>
              <a:pPr/>
              <a:t>3/24/2018</a:t>
            </a:fld>
            <a:endParaRPr lang="en-US"/>
          </a:p>
        </p:txBody>
      </p:sp>
      <p:sp>
        <p:nvSpPr>
          <p:cNvPr id="12" name="Slide Number Placeholder 11"/>
          <p:cNvSpPr>
            <a:spLocks noGrp="1"/>
          </p:cNvSpPr>
          <p:nvPr>
            <p:ph type="sldNum" sz="quarter" idx="16"/>
          </p:nvPr>
        </p:nvSpPr>
        <p:spPr/>
        <p:txBody>
          <a:bodyPr rtlCol="0"/>
          <a:lstStyle/>
          <a:p>
            <a:fld id="{B6F15528-21DE-4FAA-801E-634DDDAF4B2B}"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3/24/2018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3/24/2018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1D8BD707-D9CF-40AE-B4C6-C98DA3205C09}" type="datetimeFigureOut">
              <a:rPr lang="en-US" smtClean="0"/>
              <a:pPr/>
              <a:t>3/24/2018</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1D8BD707-D9CF-40AE-B4C6-C98DA3205C09}" type="datetimeFigureOut">
              <a:rPr lang="en-US" smtClean="0"/>
              <a:pPr/>
              <a:t>3/24/2018</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533400"/>
            <a:ext cx="6477000" cy="1828800"/>
          </a:xfrm>
        </p:spPr>
        <p:txBody>
          <a:bodyPr>
            <a:normAutofit fontScale="90000"/>
          </a:bodyPr>
          <a:lstStyle/>
          <a:p>
            <a:r>
              <a:rPr lang="en-IN" b="1" dirty="0" smtClean="0"/>
              <a:t>Surgical anatomy of liver and types of liver resection</a:t>
            </a:r>
            <a:endParaRPr lang="en-US" b="1" dirty="0"/>
          </a:p>
        </p:txBody>
      </p:sp>
      <p:sp>
        <p:nvSpPr>
          <p:cNvPr id="3" name="Subtitle 2"/>
          <p:cNvSpPr>
            <a:spLocks noGrp="1"/>
          </p:cNvSpPr>
          <p:nvPr>
            <p:ph type="subTitle" idx="1"/>
          </p:nvPr>
        </p:nvSpPr>
        <p:spPr>
          <a:xfrm>
            <a:off x="3200400" y="4114800"/>
            <a:ext cx="6705600" cy="685800"/>
          </a:xfrm>
        </p:spPr>
        <p:txBody>
          <a:bodyPr>
            <a:normAutofit fontScale="25000" lnSpcReduction="20000"/>
          </a:bodyPr>
          <a:lstStyle/>
          <a:p>
            <a:r>
              <a:rPr lang="en-IN" sz="16000" b="1" dirty="0" smtClean="0"/>
              <a:t>Dr Nitin Sharma</a:t>
            </a:r>
          </a:p>
          <a:p>
            <a:r>
              <a:rPr lang="en-IN" sz="11200" b="1" dirty="0" smtClean="0"/>
              <a:t>MBBS(Gold </a:t>
            </a:r>
            <a:r>
              <a:rPr lang="en-IN" sz="11200" b="1" dirty="0" err="1" smtClean="0"/>
              <a:t>Medalist</a:t>
            </a:r>
            <a:r>
              <a:rPr lang="en-IN" sz="11200" b="1" dirty="0" smtClean="0"/>
              <a:t>)</a:t>
            </a:r>
          </a:p>
          <a:p>
            <a:r>
              <a:rPr lang="en-IN" sz="11200" b="1" dirty="0" smtClean="0"/>
              <a:t>MS, </a:t>
            </a:r>
            <a:r>
              <a:rPr lang="en-IN" sz="11200" b="1" dirty="0" err="1" smtClean="0"/>
              <a:t>MCh</a:t>
            </a:r>
            <a:r>
              <a:rPr lang="en-IN" sz="11200" b="1" dirty="0" smtClean="0"/>
              <a:t>(Gold </a:t>
            </a:r>
            <a:r>
              <a:rPr lang="en-IN" sz="11200" b="1" dirty="0" err="1" smtClean="0"/>
              <a:t>Medalist</a:t>
            </a:r>
            <a:r>
              <a:rPr lang="en-IN" sz="11200" b="1" dirty="0" smtClean="0"/>
              <a:t>),FMAS</a:t>
            </a:r>
          </a:p>
          <a:p>
            <a:r>
              <a:rPr lang="en-IN" sz="11200" b="1" dirty="0" smtClean="0"/>
              <a:t>Assistant Professor</a:t>
            </a:r>
          </a:p>
          <a:p>
            <a:r>
              <a:rPr lang="en-IN" sz="11200" b="1" dirty="0" smtClean="0"/>
              <a:t>Department of </a:t>
            </a:r>
            <a:r>
              <a:rPr lang="en-IN" sz="11200" b="1" dirty="0" err="1" smtClean="0"/>
              <a:t>Pediatric</a:t>
            </a:r>
            <a:r>
              <a:rPr lang="en-IN" sz="11200" b="1" dirty="0" smtClean="0"/>
              <a:t> Surgery</a:t>
            </a:r>
          </a:p>
          <a:p>
            <a:r>
              <a:rPr lang="en-IN" sz="11200" b="1" dirty="0" smtClean="0"/>
              <a:t>Pt JNM Medical College, Raipur</a:t>
            </a:r>
            <a:endParaRPr lang="en-US" sz="1600" b="1" dirty="0"/>
          </a:p>
        </p:txBody>
      </p:sp>
      <p:pic>
        <p:nvPicPr>
          <p:cNvPr id="38913" name="Picture 1" descr="E:\-photos\photos\signs\passport photos\DSC07535.JPG"/>
          <p:cNvPicPr>
            <a:picLocks noChangeAspect="1" noChangeArrowheads="1"/>
          </p:cNvPicPr>
          <p:nvPr/>
        </p:nvPicPr>
        <p:blipFill>
          <a:blip r:embed="rId3"/>
          <a:srcRect/>
          <a:stretch>
            <a:fillRect/>
          </a:stretch>
        </p:blipFill>
        <p:spPr bwMode="auto">
          <a:xfrm>
            <a:off x="0" y="685800"/>
            <a:ext cx="2522804" cy="38100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Grp="1" noChangeArrowheads="1"/>
          </p:cNvSpPr>
          <p:nvPr>
            <p:ph type="title"/>
          </p:nvPr>
        </p:nvSpPr>
        <p:spPr/>
        <p:txBody>
          <a:bodyPr/>
          <a:lstStyle/>
          <a:p>
            <a:pPr algn="l" eaLnBrk="1" hangingPunct="1"/>
            <a:r>
              <a:rPr lang="en-US" b="1" smtClean="0"/>
              <a:t>Right &amp; left lobes :</a:t>
            </a:r>
          </a:p>
        </p:txBody>
      </p:sp>
      <p:pic>
        <p:nvPicPr>
          <p:cNvPr id="18435" name="Picture 5" descr="surfaces and bed of liver (anterior)"/>
          <p:cNvPicPr>
            <a:picLocks noGrp="1" noChangeAspect="1" noChangeArrowheads="1"/>
          </p:cNvPicPr>
          <p:nvPr>
            <p:ph sz="quarter" idx="1"/>
          </p:nvPr>
        </p:nvPicPr>
        <p:blipFill>
          <a:blip r:embed="rId3"/>
          <a:stretch>
            <a:fillRect/>
          </a:stretch>
        </p:blipFill>
        <p:spPr>
          <a:xfrm>
            <a:off x="1998372" y="1600200"/>
            <a:ext cx="5382206" cy="4495800"/>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p:cNvSpPr>
            <a:spLocks noGrp="1" noChangeArrowheads="1"/>
          </p:cNvSpPr>
          <p:nvPr>
            <p:ph type="title"/>
          </p:nvPr>
        </p:nvSpPr>
        <p:spPr/>
        <p:txBody>
          <a:bodyPr/>
          <a:lstStyle/>
          <a:p>
            <a:pPr algn="l" eaLnBrk="1" hangingPunct="1"/>
            <a:r>
              <a:rPr lang="en-US" sz="3600" b="1" smtClean="0"/>
              <a:t>Caudate &amp;quadrate lobes:</a:t>
            </a:r>
          </a:p>
        </p:txBody>
      </p:sp>
      <p:pic>
        <p:nvPicPr>
          <p:cNvPr id="19459" name="Picture 5" descr="surfaces and bed of liver (visceral)"/>
          <p:cNvPicPr>
            <a:picLocks noGrp="1" noChangeAspect="1" noChangeArrowheads="1"/>
          </p:cNvPicPr>
          <p:nvPr>
            <p:ph sz="quarter" idx="1"/>
          </p:nvPr>
        </p:nvPicPr>
        <p:blipFill>
          <a:blip r:embed="rId3"/>
          <a:srcRect l="19059" t="29551" r="20831" b="12019"/>
          <a:stretch>
            <a:fillRect/>
          </a:stretch>
        </p:blipFill>
        <p:spPr>
          <a:xfrm>
            <a:off x="1219200" y="1956243"/>
            <a:ext cx="6629400" cy="4901757"/>
          </a:xfrm>
        </p:spPr>
      </p:pic>
      <p:sp>
        <p:nvSpPr>
          <p:cNvPr id="4" name="Oval 3"/>
          <p:cNvSpPr/>
          <p:nvPr/>
        </p:nvSpPr>
        <p:spPr>
          <a:xfrm>
            <a:off x="3581400" y="2438400"/>
            <a:ext cx="1447800" cy="1676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581400" y="4343400"/>
            <a:ext cx="1447800" cy="1676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ChangeArrowheads="1"/>
          </p:cNvSpPr>
          <p:nvPr>
            <p:ph type="title"/>
          </p:nvPr>
        </p:nvSpPr>
        <p:spPr>
          <a:xfrm>
            <a:off x="684213" y="2565400"/>
            <a:ext cx="6870700" cy="1600200"/>
          </a:xfrm>
        </p:spPr>
        <p:txBody>
          <a:bodyPr>
            <a:normAutofit fontScale="90000"/>
          </a:bodyPr>
          <a:lstStyle/>
          <a:p>
            <a:pPr eaLnBrk="1" hangingPunct="1"/>
            <a:r>
              <a:rPr lang="en-US" sz="5400" b="1" dirty="0" smtClean="0">
                <a:solidFill>
                  <a:schemeClr val="tx2"/>
                </a:solidFill>
              </a:rPr>
              <a:t>Functional/Surgical anatomy of the liver</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Functional anatomy</a:t>
            </a:r>
            <a:endParaRPr lang="en-US" dirty="0"/>
          </a:p>
        </p:txBody>
      </p:sp>
      <p:sp>
        <p:nvSpPr>
          <p:cNvPr id="3" name="Content Placeholder 2"/>
          <p:cNvSpPr>
            <a:spLocks noGrp="1"/>
          </p:cNvSpPr>
          <p:nvPr>
            <p:ph sz="quarter" idx="1"/>
          </p:nvPr>
        </p:nvSpPr>
        <p:spPr>
          <a:xfrm>
            <a:off x="612648" y="1600200"/>
            <a:ext cx="2663952" cy="4495800"/>
          </a:xfrm>
        </p:spPr>
        <p:txBody>
          <a:bodyPr/>
          <a:lstStyle/>
          <a:p>
            <a:pPr>
              <a:buNone/>
            </a:pPr>
            <a:r>
              <a:rPr lang="en-US" dirty="0" smtClean="0"/>
              <a:t>  Refers to the description of hepatic segmentation that is the real anatomic basis for modern hepatic surgery</a:t>
            </a:r>
          </a:p>
        </p:txBody>
      </p:sp>
      <p:pic>
        <p:nvPicPr>
          <p:cNvPr id="4" name="Picture 6" descr="hepatic segmentation2"/>
          <p:cNvPicPr>
            <a:picLocks noChangeAspect="1" noChangeArrowheads="1"/>
          </p:cNvPicPr>
          <p:nvPr/>
        </p:nvPicPr>
        <p:blipFill>
          <a:blip r:embed="rId2"/>
          <a:srcRect/>
          <a:stretch>
            <a:fillRect/>
          </a:stretch>
        </p:blipFill>
        <p:spPr bwMode="auto">
          <a:xfrm>
            <a:off x="3352800" y="1752600"/>
            <a:ext cx="5791200"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Functional anatomy</a:t>
            </a:r>
            <a:endParaRPr lang="en-US" dirty="0"/>
          </a:p>
        </p:txBody>
      </p:sp>
      <p:sp>
        <p:nvSpPr>
          <p:cNvPr id="3" name="Content Placeholder 2"/>
          <p:cNvSpPr>
            <a:spLocks noGrp="1"/>
          </p:cNvSpPr>
          <p:nvPr>
            <p:ph sz="quarter" idx="1"/>
          </p:nvPr>
        </p:nvSpPr>
        <p:spPr/>
        <p:txBody>
          <a:bodyPr/>
          <a:lstStyle/>
          <a:p>
            <a:r>
              <a:rPr lang="en-US" dirty="0" err="1" smtClean="0"/>
              <a:t>Cantlie</a:t>
            </a:r>
            <a:r>
              <a:rPr lang="en-US" dirty="0" smtClean="0"/>
              <a:t>(1898)</a:t>
            </a:r>
          </a:p>
          <a:p>
            <a:r>
              <a:rPr lang="en-US" dirty="0" err="1" smtClean="0"/>
              <a:t>McIndoe</a:t>
            </a:r>
            <a:r>
              <a:rPr lang="en-US" dirty="0" smtClean="0"/>
              <a:t> and </a:t>
            </a:r>
            <a:r>
              <a:rPr lang="en-US" dirty="0" err="1" smtClean="0"/>
              <a:t>Counseller</a:t>
            </a:r>
            <a:r>
              <a:rPr lang="en-US" dirty="0" smtClean="0"/>
              <a:t>(1927) </a:t>
            </a:r>
          </a:p>
          <a:p>
            <a:r>
              <a:rPr lang="en-US" dirty="0" smtClean="0"/>
              <a:t>Ton That Tung(1939)</a:t>
            </a:r>
          </a:p>
          <a:p>
            <a:r>
              <a:rPr lang="en-US" dirty="0" err="1" smtClean="0"/>
              <a:t>Hjörstjö</a:t>
            </a:r>
            <a:r>
              <a:rPr lang="en-US" dirty="0" smtClean="0"/>
              <a:t> in (1931)</a:t>
            </a:r>
          </a:p>
          <a:p>
            <a:r>
              <a:rPr lang="en-US" dirty="0" smtClean="0"/>
              <a:t>and independently by </a:t>
            </a:r>
            <a:r>
              <a:rPr lang="en-US" dirty="0" err="1" smtClean="0"/>
              <a:t>Couinaud</a:t>
            </a:r>
            <a:r>
              <a:rPr lang="en-US" dirty="0" smtClean="0"/>
              <a:t>, Goldsmith, and </a:t>
            </a:r>
            <a:r>
              <a:rPr lang="en-US" dirty="0" err="1" smtClean="0"/>
              <a:t>Woodburne</a:t>
            </a:r>
            <a:r>
              <a:rPr lang="en-US" dirty="0" smtClean="0"/>
              <a:t>(1957)</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Portal </a:t>
            </a:r>
            <a:r>
              <a:rPr lang="en-IN" dirty="0" err="1" smtClean="0"/>
              <a:t>Scissurae</a:t>
            </a:r>
            <a:endParaRPr lang="en-US" dirty="0"/>
          </a:p>
        </p:txBody>
      </p:sp>
      <p:sp>
        <p:nvSpPr>
          <p:cNvPr id="3" name="Content Placeholder 2"/>
          <p:cNvSpPr>
            <a:spLocks noGrp="1"/>
          </p:cNvSpPr>
          <p:nvPr>
            <p:ph sz="quarter" idx="1"/>
          </p:nvPr>
        </p:nvSpPr>
        <p:spPr>
          <a:xfrm>
            <a:off x="612648" y="1600200"/>
            <a:ext cx="4492752" cy="4495800"/>
          </a:xfrm>
        </p:spPr>
        <p:txBody>
          <a:bodyPr>
            <a:normAutofit fontScale="92500"/>
          </a:bodyPr>
          <a:lstStyle/>
          <a:p>
            <a:r>
              <a:rPr lang="en-US" dirty="0" smtClean="0"/>
              <a:t>The three </a:t>
            </a:r>
            <a:r>
              <a:rPr lang="en-US" dirty="0" err="1" smtClean="0"/>
              <a:t>scissurae</a:t>
            </a:r>
            <a:r>
              <a:rPr lang="en-US" dirty="0" smtClean="0"/>
              <a:t> containing the right, middle, and left hepatic veins are called </a:t>
            </a:r>
            <a:r>
              <a:rPr lang="en-US" i="1" dirty="0" smtClean="0"/>
              <a:t>portal </a:t>
            </a:r>
            <a:r>
              <a:rPr lang="en-US" i="1" dirty="0" err="1" smtClean="0"/>
              <a:t>scissurae</a:t>
            </a:r>
            <a:r>
              <a:rPr lang="en-US" i="1" dirty="0" smtClean="0"/>
              <a:t>.</a:t>
            </a:r>
          </a:p>
          <a:p>
            <a:r>
              <a:rPr lang="en-US" dirty="0" smtClean="0"/>
              <a:t>Divide the liver into four sectors called </a:t>
            </a:r>
            <a:r>
              <a:rPr lang="en-US" i="1" dirty="0" smtClean="0"/>
              <a:t>portal sectors</a:t>
            </a:r>
          </a:p>
          <a:p>
            <a:r>
              <a:rPr lang="en-US" dirty="0" smtClean="0"/>
              <a:t>Each sector is invested by a </a:t>
            </a:r>
            <a:r>
              <a:rPr lang="en-US" dirty="0" err="1" smtClean="0"/>
              <a:t>glissonian</a:t>
            </a:r>
            <a:r>
              <a:rPr lang="en-US" dirty="0" smtClean="0"/>
              <a:t> pedicle and its ramifications and is independent of the others</a:t>
            </a:r>
            <a:endParaRPr lang="en-US" dirty="0"/>
          </a:p>
        </p:txBody>
      </p:sp>
      <p:pic>
        <p:nvPicPr>
          <p:cNvPr id="31746" name="Picture 2"/>
          <p:cNvPicPr>
            <a:picLocks noChangeAspect="1" noChangeArrowheads="1"/>
          </p:cNvPicPr>
          <p:nvPr/>
        </p:nvPicPr>
        <p:blipFill>
          <a:blip r:embed="rId2"/>
          <a:srcRect/>
          <a:stretch>
            <a:fillRect/>
          </a:stretch>
        </p:blipFill>
        <p:spPr bwMode="auto">
          <a:xfrm>
            <a:off x="4800600" y="1981200"/>
            <a:ext cx="4152900" cy="4381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srcRect t="10169" r="468" b="6780"/>
          <a:stretch>
            <a:fillRect/>
          </a:stretch>
        </p:blipFill>
        <p:spPr bwMode="auto">
          <a:xfrm>
            <a:off x="3429000" y="1600200"/>
            <a:ext cx="5638800" cy="39624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IN" dirty="0" smtClean="0"/>
              <a:t>Main Portal </a:t>
            </a:r>
            <a:r>
              <a:rPr lang="en-IN" dirty="0" err="1" smtClean="0"/>
              <a:t>scissura</a:t>
            </a:r>
            <a:endParaRPr lang="en-US" dirty="0"/>
          </a:p>
        </p:txBody>
      </p:sp>
      <p:sp>
        <p:nvSpPr>
          <p:cNvPr id="3" name="Content Placeholder 2"/>
          <p:cNvSpPr>
            <a:spLocks noGrp="1"/>
          </p:cNvSpPr>
          <p:nvPr>
            <p:ph sz="quarter" idx="1"/>
          </p:nvPr>
        </p:nvSpPr>
        <p:spPr>
          <a:xfrm>
            <a:off x="381000" y="1600200"/>
            <a:ext cx="3276600" cy="4495800"/>
          </a:xfrm>
        </p:spPr>
        <p:txBody>
          <a:bodyPr>
            <a:normAutofit fontScale="92500" lnSpcReduction="20000"/>
          </a:bodyPr>
          <a:lstStyle/>
          <a:p>
            <a:r>
              <a:rPr lang="en-US" dirty="0" smtClean="0"/>
              <a:t>contain the Middle hepatic vein</a:t>
            </a:r>
          </a:p>
          <a:p>
            <a:r>
              <a:rPr lang="en-US" dirty="0" smtClean="0"/>
              <a:t>Begins </a:t>
            </a:r>
            <a:r>
              <a:rPr lang="en-US" dirty="0" err="1" smtClean="0"/>
              <a:t>anteriorly</a:t>
            </a:r>
            <a:r>
              <a:rPr lang="en-US" dirty="0" smtClean="0"/>
              <a:t> at the middle of the gallbladder bed and </a:t>
            </a:r>
            <a:r>
              <a:rPr lang="en-US" dirty="0" err="1" smtClean="0"/>
              <a:t>posteriorly</a:t>
            </a:r>
            <a:r>
              <a:rPr lang="en-US" dirty="0" smtClean="0"/>
              <a:t> at the left of the vena cava.</a:t>
            </a:r>
          </a:p>
          <a:p>
            <a:r>
              <a:rPr lang="en-US" dirty="0" smtClean="0"/>
              <a:t>Follows an angle of 75 degrees from the left horizontal plane. </a:t>
            </a:r>
          </a:p>
        </p:txBody>
      </p:sp>
      <p:sp>
        <p:nvSpPr>
          <p:cNvPr id="7" name="Right Arrow 6"/>
          <p:cNvSpPr/>
          <p:nvPr/>
        </p:nvSpPr>
        <p:spPr>
          <a:xfrm rot="17684161">
            <a:off x="4721432" y="3521658"/>
            <a:ext cx="2863497" cy="48463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733800" y="2286000"/>
            <a:ext cx="4724400" cy="228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ircular Arrow 10"/>
          <p:cNvSpPr/>
          <p:nvPr/>
        </p:nvSpPr>
        <p:spPr>
          <a:xfrm rot="16200000">
            <a:off x="5715000" y="2362200"/>
            <a:ext cx="978408" cy="978408"/>
          </a:xfrm>
          <a:prstGeom prst="circular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srcRect l="22000" t="7483" r="51000" b="12698"/>
          <a:stretch>
            <a:fillRect/>
          </a:stretch>
        </p:blipFill>
        <p:spPr bwMode="auto">
          <a:xfrm>
            <a:off x="2286000" y="1676400"/>
            <a:ext cx="2057400" cy="33528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IN" dirty="0" smtClean="0"/>
              <a:t>Main Portal </a:t>
            </a:r>
            <a:r>
              <a:rPr lang="en-IN" dirty="0" err="1" smtClean="0"/>
              <a:t>scissura</a:t>
            </a:r>
            <a:endParaRPr lang="en-US" dirty="0"/>
          </a:p>
        </p:txBody>
      </p:sp>
      <p:sp>
        <p:nvSpPr>
          <p:cNvPr id="3" name="Content Placeholder 2"/>
          <p:cNvSpPr>
            <a:spLocks noGrp="1"/>
          </p:cNvSpPr>
          <p:nvPr>
            <p:ph sz="quarter" idx="1"/>
          </p:nvPr>
        </p:nvSpPr>
        <p:spPr>
          <a:xfrm>
            <a:off x="1219200" y="5334000"/>
            <a:ext cx="7467600" cy="1181100"/>
          </a:xfrm>
        </p:spPr>
        <p:txBody>
          <a:bodyPr>
            <a:normAutofit/>
          </a:bodyPr>
          <a:lstStyle/>
          <a:p>
            <a:r>
              <a:rPr lang="en-US" dirty="0" smtClean="0"/>
              <a:t>Sometimes called </a:t>
            </a:r>
            <a:r>
              <a:rPr lang="en-US" i="1" dirty="0" smtClean="0"/>
              <a:t>Cantle line separates the liver into two parts—the right and left </a:t>
            </a:r>
            <a:r>
              <a:rPr lang="en-US" i="1" dirty="0" err="1" smtClean="0"/>
              <a:t>hemilivers</a:t>
            </a:r>
            <a:r>
              <a:rPr lang="en-US" i="1" dirty="0" smtClean="0"/>
              <a:t>. </a:t>
            </a:r>
          </a:p>
        </p:txBody>
      </p:sp>
      <p:pic>
        <p:nvPicPr>
          <p:cNvPr id="6" name="Picture 2"/>
          <p:cNvPicPr>
            <a:picLocks noChangeAspect="1" noChangeArrowheads="1"/>
          </p:cNvPicPr>
          <p:nvPr/>
        </p:nvPicPr>
        <p:blipFill>
          <a:blip r:embed="rId3"/>
          <a:srcRect l="47000" t="7483" r="18000" b="12698"/>
          <a:stretch>
            <a:fillRect/>
          </a:stretch>
        </p:blipFill>
        <p:spPr bwMode="auto">
          <a:xfrm>
            <a:off x="4191000" y="1676400"/>
            <a:ext cx="2667000" cy="33528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2000" fill="hold"/>
                                        <p:tgtEl>
                                          <p:spTgt spid="6"/>
                                        </p:tgtEl>
                                        <p:attrNameLst>
                                          <p:attrName>ppt_x</p:attrName>
                                          <p:attrName>ppt_y</p:attrName>
                                        </p:attrNameLst>
                                      </p:cBhvr>
                                    </p:animMotion>
                                  </p:childTnLst>
                                </p:cTn>
                              </p:par>
                              <p:par>
                                <p:cTn id="7" presetID="35" presetClass="path" presetSubtype="0" accel="50000" decel="50000" fill="hold" nodeType="withEffect">
                                  <p:stCondLst>
                                    <p:cond delay="0"/>
                                  </p:stCondLst>
                                  <p:childTnLst>
                                    <p:animMotion origin="layout" path="M 0 0  L -0.25 0  E" pathEditMode="relative" ptsTypes="">
                                      <p:cBhvr>
                                        <p:cTn id="8" dur="2000" fill="hold"/>
                                        <p:tgtEl>
                                          <p:spTgt spid="5"/>
                                        </p:tgtEl>
                                        <p:attrNameLst>
                                          <p:attrName>ppt_x</p:attrName>
                                          <p:attrName>ppt_y</p:attrName>
                                        </p:attrNameLst>
                                      </p:cBhvr>
                                    </p:animMotion>
                                  </p:childTnLst>
                                </p:cTn>
                              </p:par>
                              <p:par>
                                <p:cTn id="9" presetID="1" presetClass="entr" presetSubtype="0"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t="10169" r="468" b="6780"/>
          <a:stretch>
            <a:fillRect/>
          </a:stretch>
        </p:blipFill>
        <p:spPr bwMode="auto">
          <a:xfrm>
            <a:off x="3429000" y="1600200"/>
            <a:ext cx="5638800" cy="39624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Right portal </a:t>
            </a:r>
            <a:r>
              <a:rPr lang="en-US" dirty="0" err="1" smtClean="0"/>
              <a:t>scissura</a:t>
            </a:r>
            <a:endParaRPr lang="en-US" dirty="0"/>
          </a:p>
        </p:txBody>
      </p:sp>
      <p:sp>
        <p:nvSpPr>
          <p:cNvPr id="3" name="Content Placeholder 2"/>
          <p:cNvSpPr>
            <a:spLocks noGrp="1"/>
          </p:cNvSpPr>
          <p:nvPr>
            <p:ph sz="quarter" idx="1"/>
          </p:nvPr>
        </p:nvSpPr>
        <p:spPr>
          <a:xfrm>
            <a:off x="612648" y="1600200"/>
            <a:ext cx="3502152" cy="4495800"/>
          </a:xfrm>
        </p:spPr>
        <p:txBody>
          <a:bodyPr>
            <a:normAutofit lnSpcReduction="10000"/>
          </a:bodyPr>
          <a:lstStyle/>
          <a:p>
            <a:r>
              <a:rPr lang="en-US" dirty="0" smtClean="0"/>
              <a:t>The right portal </a:t>
            </a:r>
            <a:r>
              <a:rPr lang="en-US" dirty="0" err="1" smtClean="0"/>
              <a:t>scissura</a:t>
            </a:r>
            <a:r>
              <a:rPr lang="en-US" dirty="0" smtClean="0"/>
              <a:t> is inclined approximately 40 degrees to the right.</a:t>
            </a:r>
          </a:p>
          <a:p>
            <a:r>
              <a:rPr lang="en-US" dirty="0" smtClean="0"/>
              <a:t>The exact location of the right portal </a:t>
            </a:r>
            <a:r>
              <a:rPr lang="en-US" dirty="0" err="1" smtClean="0"/>
              <a:t>scissura</a:t>
            </a:r>
            <a:r>
              <a:rPr lang="en-US" dirty="0" smtClean="0"/>
              <a:t> is not well defined because it has no external landmark</a:t>
            </a:r>
            <a:endParaRPr lang="en-US" dirty="0"/>
          </a:p>
        </p:txBody>
      </p:sp>
      <p:sp>
        <p:nvSpPr>
          <p:cNvPr id="5" name="Right Arrow 4"/>
          <p:cNvSpPr/>
          <p:nvPr/>
        </p:nvSpPr>
        <p:spPr>
          <a:xfrm rot="19186856">
            <a:off x="4148788" y="2632290"/>
            <a:ext cx="2325337" cy="48463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76600" y="1905000"/>
            <a:ext cx="5181600" cy="228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ircular Arrow 7"/>
          <p:cNvSpPr/>
          <p:nvPr/>
        </p:nvSpPr>
        <p:spPr>
          <a:xfrm rot="14888881">
            <a:off x="4947536" y="1899537"/>
            <a:ext cx="978408" cy="978408"/>
          </a:xfrm>
          <a:prstGeom prst="circular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2" presetClass="entr" presetSubtype="4"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par>
                                <p:cTn id="15" presetID="1" presetClass="entr" presetSubtype="0" fill="hold"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t="10169" r="39474" b="6780"/>
          <a:stretch>
            <a:fillRect/>
          </a:stretch>
        </p:blipFill>
        <p:spPr bwMode="auto">
          <a:xfrm>
            <a:off x="3505200" y="1676400"/>
            <a:ext cx="3429000" cy="39624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Right portal </a:t>
            </a:r>
            <a:r>
              <a:rPr lang="en-US" dirty="0" err="1" smtClean="0"/>
              <a:t>scissura</a:t>
            </a:r>
            <a:endParaRPr lang="en-US" dirty="0"/>
          </a:p>
        </p:txBody>
      </p:sp>
      <p:sp>
        <p:nvSpPr>
          <p:cNvPr id="3" name="Content Placeholder 2"/>
          <p:cNvSpPr>
            <a:spLocks noGrp="1"/>
          </p:cNvSpPr>
          <p:nvPr>
            <p:ph sz="quarter" idx="1"/>
          </p:nvPr>
        </p:nvSpPr>
        <p:spPr>
          <a:xfrm>
            <a:off x="612648" y="1600200"/>
            <a:ext cx="3121152" cy="4495800"/>
          </a:xfrm>
        </p:spPr>
        <p:txBody>
          <a:bodyPr>
            <a:normAutofit fontScale="92500" lnSpcReduction="20000"/>
          </a:bodyPr>
          <a:lstStyle/>
          <a:p>
            <a:r>
              <a:rPr lang="en-US" dirty="0" smtClean="0"/>
              <a:t>Divides the right liver into </a:t>
            </a:r>
            <a:r>
              <a:rPr lang="en-US" dirty="0" err="1" smtClean="0"/>
              <a:t>anteromedial</a:t>
            </a:r>
            <a:r>
              <a:rPr lang="en-US" dirty="0" smtClean="0"/>
              <a:t> and </a:t>
            </a:r>
            <a:r>
              <a:rPr lang="en-US" dirty="0" err="1" smtClean="0"/>
              <a:t>posterolateral</a:t>
            </a:r>
            <a:r>
              <a:rPr lang="en-US" dirty="0" smtClean="0"/>
              <a:t> sectors</a:t>
            </a:r>
          </a:p>
          <a:p>
            <a:pPr lvl="1"/>
            <a:r>
              <a:rPr lang="en-US" dirty="0" smtClean="0"/>
              <a:t>clearly seen when the liver undergoes autopsy and is placed on a flat table, where it adopts the bench position</a:t>
            </a:r>
          </a:p>
        </p:txBody>
      </p:sp>
      <p:sp>
        <p:nvSpPr>
          <p:cNvPr id="5" name="Oval 4"/>
          <p:cNvSpPr/>
          <p:nvPr/>
        </p:nvSpPr>
        <p:spPr>
          <a:xfrm rot="1060799">
            <a:off x="3793413" y="1630365"/>
            <a:ext cx="1216386" cy="41192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1060799">
            <a:off x="4795510" y="2218820"/>
            <a:ext cx="1216386" cy="3555874"/>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152400"/>
            <a:ext cx="9144000" cy="1600200"/>
          </a:xfrm>
        </p:spPr>
        <p:txBody>
          <a:bodyPr/>
          <a:lstStyle/>
          <a:p>
            <a:pPr eaLnBrk="1" hangingPunct="1"/>
            <a:r>
              <a:rPr lang="en-US" sz="4800" b="1" dirty="0" smtClean="0">
                <a:solidFill>
                  <a:schemeClr val="tx2"/>
                </a:solidFill>
              </a:rPr>
              <a:t>Classical descriptive anatomy:</a:t>
            </a:r>
          </a:p>
        </p:txBody>
      </p:sp>
      <p:sp>
        <p:nvSpPr>
          <p:cNvPr id="16387" name="Rectangle 3"/>
          <p:cNvSpPr>
            <a:spLocks noGrp="1" noChangeArrowheads="1"/>
          </p:cNvSpPr>
          <p:nvPr>
            <p:ph type="body" sz="half" idx="1"/>
          </p:nvPr>
        </p:nvSpPr>
        <p:spPr>
          <a:xfrm>
            <a:off x="0" y="1524000"/>
            <a:ext cx="9144000" cy="2057400"/>
          </a:xfrm>
        </p:spPr>
        <p:txBody>
          <a:bodyPr/>
          <a:lstStyle/>
          <a:p>
            <a:pPr algn="l" eaLnBrk="1" hangingPunct="1">
              <a:buFont typeface="Wingdings" pitchFamily="2" charset="2"/>
              <a:buChar char="q"/>
            </a:pPr>
            <a:r>
              <a:rPr lang="en-US" sz="4000" dirty="0" smtClean="0"/>
              <a:t>It is</a:t>
            </a:r>
            <a:r>
              <a:rPr lang="en-US" dirty="0" smtClean="0"/>
              <a:t> </a:t>
            </a:r>
            <a:r>
              <a:rPr lang="en-US" sz="4000" dirty="0" smtClean="0"/>
              <a:t>based on external</a:t>
            </a:r>
            <a:r>
              <a:rPr lang="en-US" sz="4000" b="1" dirty="0" smtClean="0"/>
              <a:t> </a:t>
            </a:r>
            <a:r>
              <a:rPr lang="en-US" sz="4000" dirty="0" smtClean="0"/>
              <a:t>appearance</a:t>
            </a:r>
          </a:p>
          <a:p>
            <a:pPr algn="l" eaLnBrk="1" hangingPunct="1">
              <a:buFont typeface="Wingdings" pitchFamily="2" charset="2"/>
              <a:buChar char="q"/>
            </a:pPr>
            <a:r>
              <a:rPr lang="en-IN" sz="4000" dirty="0" smtClean="0"/>
              <a:t>About how it looks on </a:t>
            </a:r>
            <a:r>
              <a:rPr lang="en-IN" sz="4000" dirty="0" err="1" smtClean="0"/>
              <a:t>laparotomy</a:t>
            </a:r>
            <a:endParaRPr lang="en-US" sz="4000" dirty="0" smtClean="0"/>
          </a:p>
          <a:p>
            <a:pPr algn="l" eaLnBrk="1" hangingPunct="1">
              <a:buFontTx/>
              <a:buNone/>
            </a:pPr>
            <a:endParaRPr lang="en-US" sz="4000" dirty="0" smtClean="0"/>
          </a:p>
          <a:p>
            <a:pPr algn="l" eaLnBrk="1" hangingPunct="1">
              <a:buFontTx/>
              <a:buNone/>
            </a:pPr>
            <a:endParaRPr lang="en-US" sz="3600" dirty="0" smtClean="0"/>
          </a:p>
        </p:txBody>
      </p:sp>
      <p:pic>
        <p:nvPicPr>
          <p:cNvPr id="16388" name="Picture 4" descr="صورة1"/>
          <p:cNvPicPr>
            <a:picLocks noGrp="1" noChangeAspect="1" noChangeArrowheads="1"/>
          </p:cNvPicPr>
          <p:nvPr>
            <p:ph sz="half" idx="2"/>
          </p:nvPr>
        </p:nvPicPr>
        <p:blipFill>
          <a:blip r:embed="rId3"/>
          <a:stretch>
            <a:fillRect/>
          </a:stretch>
        </p:blipFill>
        <p:spPr>
          <a:xfrm>
            <a:off x="4724400" y="3124200"/>
            <a:ext cx="4343400" cy="3657600"/>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left portal </a:t>
            </a:r>
            <a:r>
              <a:rPr lang="en-US" dirty="0" err="1" smtClean="0"/>
              <a:t>scissura</a:t>
            </a:r>
            <a:endParaRPr lang="en-US" dirty="0"/>
          </a:p>
        </p:txBody>
      </p:sp>
      <p:sp>
        <p:nvSpPr>
          <p:cNvPr id="3" name="Content Placeholder 2"/>
          <p:cNvSpPr>
            <a:spLocks noGrp="1"/>
          </p:cNvSpPr>
          <p:nvPr>
            <p:ph sz="quarter" idx="1"/>
          </p:nvPr>
        </p:nvSpPr>
        <p:spPr>
          <a:xfrm>
            <a:off x="612648" y="1600200"/>
            <a:ext cx="5330952" cy="4495800"/>
          </a:xfrm>
        </p:spPr>
        <p:txBody>
          <a:bodyPr>
            <a:normAutofit/>
          </a:bodyPr>
          <a:lstStyle/>
          <a:p>
            <a:r>
              <a:rPr lang="en-US" dirty="0" smtClean="0"/>
              <a:t>Divides the left liver into two sectors called </a:t>
            </a:r>
            <a:r>
              <a:rPr lang="en-US" i="1" dirty="0" err="1" smtClean="0"/>
              <a:t>anteromedial</a:t>
            </a:r>
            <a:r>
              <a:rPr lang="en-US" i="1" dirty="0" smtClean="0"/>
              <a:t> </a:t>
            </a:r>
            <a:r>
              <a:rPr lang="en-US" dirty="0" smtClean="0"/>
              <a:t>and </a:t>
            </a:r>
            <a:r>
              <a:rPr lang="en-US" i="1" dirty="0" err="1" smtClean="0"/>
              <a:t>posterolateral</a:t>
            </a:r>
            <a:r>
              <a:rPr lang="en-US" i="1" dirty="0" smtClean="0"/>
              <a:t> by </a:t>
            </a:r>
            <a:r>
              <a:rPr lang="en-US" i="1" dirty="0" err="1" smtClean="0"/>
              <a:t>Couinaud</a:t>
            </a:r>
            <a:r>
              <a:rPr lang="en-US" i="1" dirty="0" smtClean="0"/>
              <a:t>, </a:t>
            </a:r>
          </a:p>
          <a:p>
            <a:r>
              <a:rPr lang="en-US" i="1" dirty="0" smtClean="0"/>
              <a:t>Lies within the left lobe of the liver, posterior to the </a:t>
            </a:r>
            <a:r>
              <a:rPr lang="en-US" dirty="0" smtClean="0"/>
              <a:t>round ligament, and contains the left hepatic vein. </a:t>
            </a:r>
          </a:p>
        </p:txBody>
      </p:sp>
      <p:pic>
        <p:nvPicPr>
          <p:cNvPr id="4" name="Picture 2"/>
          <p:cNvPicPr>
            <a:picLocks noChangeAspect="1" noChangeArrowheads="1"/>
          </p:cNvPicPr>
          <p:nvPr/>
        </p:nvPicPr>
        <p:blipFill>
          <a:blip r:embed="rId2"/>
          <a:srcRect l="44386" t="10169" r="468" b="6780"/>
          <a:stretch>
            <a:fillRect/>
          </a:stretch>
        </p:blipFill>
        <p:spPr bwMode="auto">
          <a:xfrm>
            <a:off x="5943600" y="1600200"/>
            <a:ext cx="3124200" cy="3962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3794" name="Picture 2"/>
          <p:cNvPicPr>
            <a:picLocks noGrp="1" noChangeAspect="1" noChangeArrowheads="1"/>
          </p:cNvPicPr>
          <p:nvPr>
            <p:ph sz="quarter" idx="1"/>
          </p:nvPr>
        </p:nvPicPr>
        <p:blipFill>
          <a:blip r:embed="rId2"/>
          <a:srcRect/>
          <a:stretch>
            <a:fillRect/>
          </a:stretch>
        </p:blipFill>
        <p:spPr bwMode="auto">
          <a:xfrm>
            <a:off x="612775" y="2262263"/>
            <a:ext cx="8153400" cy="317167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4818" name="Picture 2"/>
          <p:cNvPicPr>
            <a:picLocks noGrp="1" noChangeAspect="1" noChangeArrowheads="1"/>
          </p:cNvPicPr>
          <p:nvPr>
            <p:ph sz="quarter" idx="1"/>
          </p:nvPr>
        </p:nvPicPr>
        <p:blipFill>
          <a:blip r:embed="rId2"/>
          <a:srcRect/>
          <a:stretch>
            <a:fillRect/>
          </a:stretch>
        </p:blipFill>
        <p:spPr bwMode="auto">
          <a:xfrm>
            <a:off x="612775" y="2262263"/>
            <a:ext cx="8153400" cy="3171673"/>
          </a:xfrm>
          <a:prstGeom prst="rect">
            <a:avLst/>
          </a:prstGeom>
          <a:noFill/>
          <a:ln w="9525">
            <a:noFill/>
            <a:miter lim="800000"/>
            <a:headEnd/>
            <a:tailEnd/>
          </a:ln>
          <a:effectLst/>
        </p:spPr>
      </p:pic>
      <p:sp>
        <p:nvSpPr>
          <p:cNvPr id="6" name="TextBox 5"/>
          <p:cNvSpPr txBox="1"/>
          <p:nvPr/>
        </p:nvSpPr>
        <p:spPr>
          <a:xfrm rot="16385808">
            <a:off x="4175466" y="4045323"/>
            <a:ext cx="2194832" cy="369332"/>
          </a:xfrm>
          <a:prstGeom prst="rect">
            <a:avLst/>
          </a:prstGeom>
          <a:solidFill>
            <a:schemeClr val="bg1"/>
          </a:solidFill>
        </p:spPr>
        <p:txBody>
          <a:bodyPr wrap="none" rtlCol="0">
            <a:spAutoFit/>
          </a:bodyPr>
          <a:lstStyle/>
          <a:p>
            <a:r>
              <a:rPr lang="en-IN" b="1" dirty="0" smtClean="0"/>
              <a:t>Right posterior sector</a:t>
            </a:r>
            <a:endParaRPr lang="en-US" b="1" dirty="0"/>
          </a:p>
        </p:txBody>
      </p:sp>
      <p:sp>
        <p:nvSpPr>
          <p:cNvPr id="7" name="TextBox 6"/>
          <p:cNvSpPr txBox="1"/>
          <p:nvPr/>
        </p:nvSpPr>
        <p:spPr>
          <a:xfrm rot="16385808">
            <a:off x="4815523" y="3969125"/>
            <a:ext cx="2133918" cy="369332"/>
          </a:xfrm>
          <a:prstGeom prst="rect">
            <a:avLst/>
          </a:prstGeom>
          <a:solidFill>
            <a:schemeClr val="bg1"/>
          </a:solidFill>
        </p:spPr>
        <p:txBody>
          <a:bodyPr wrap="none" rtlCol="0">
            <a:spAutoFit/>
          </a:bodyPr>
          <a:lstStyle/>
          <a:p>
            <a:r>
              <a:rPr lang="en-IN" b="1" dirty="0" smtClean="0"/>
              <a:t>Right Anterior sector</a:t>
            </a:r>
            <a:endParaRPr lang="en-US" b="1" dirty="0"/>
          </a:p>
        </p:txBody>
      </p:sp>
      <p:sp>
        <p:nvSpPr>
          <p:cNvPr id="8" name="TextBox 7"/>
          <p:cNvSpPr txBox="1"/>
          <p:nvPr/>
        </p:nvSpPr>
        <p:spPr>
          <a:xfrm rot="16385808">
            <a:off x="5714537" y="3786311"/>
            <a:ext cx="1856598" cy="369332"/>
          </a:xfrm>
          <a:prstGeom prst="rect">
            <a:avLst/>
          </a:prstGeom>
          <a:solidFill>
            <a:schemeClr val="bg1"/>
          </a:solidFill>
        </p:spPr>
        <p:txBody>
          <a:bodyPr wrap="none" rtlCol="0">
            <a:spAutoFit/>
          </a:bodyPr>
          <a:lstStyle/>
          <a:p>
            <a:r>
              <a:rPr lang="en-IN" b="1" dirty="0" smtClean="0"/>
              <a:t>Left Medial sector</a:t>
            </a:r>
            <a:endParaRPr lang="en-US" b="1" dirty="0"/>
          </a:p>
        </p:txBody>
      </p:sp>
      <p:sp>
        <p:nvSpPr>
          <p:cNvPr id="9" name="TextBox 8"/>
          <p:cNvSpPr txBox="1"/>
          <p:nvPr/>
        </p:nvSpPr>
        <p:spPr>
          <a:xfrm rot="16385808">
            <a:off x="6631922" y="3710111"/>
            <a:ext cx="1850635" cy="369332"/>
          </a:xfrm>
          <a:prstGeom prst="rect">
            <a:avLst/>
          </a:prstGeom>
          <a:solidFill>
            <a:schemeClr val="bg1"/>
          </a:solidFill>
        </p:spPr>
        <p:txBody>
          <a:bodyPr wrap="none" rtlCol="0">
            <a:spAutoFit/>
          </a:bodyPr>
          <a:lstStyle/>
          <a:p>
            <a:r>
              <a:rPr lang="en-IN" b="1" dirty="0" smtClean="0"/>
              <a:t>Left Lateral sector</a:t>
            </a:r>
            <a:endParaRPr lang="en-US" b="1" dirty="0"/>
          </a:p>
        </p:txBody>
      </p:sp>
      <p:sp>
        <p:nvSpPr>
          <p:cNvPr id="10" name="TextBox 9"/>
          <p:cNvSpPr txBox="1"/>
          <p:nvPr/>
        </p:nvSpPr>
        <p:spPr>
          <a:xfrm rot="16385808">
            <a:off x="213066" y="3816723"/>
            <a:ext cx="2194832" cy="369332"/>
          </a:xfrm>
          <a:prstGeom prst="rect">
            <a:avLst/>
          </a:prstGeom>
          <a:solidFill>
            <a:schemeClr val="bg1"/>
          </a:solidFill>
        </p:spPr>
        <p:txBody>
          <a:bodyPr wrap="none" rtlCol="0">
            <a:spAutoFit/>
          </a:bodyPr>
          <a:lstStyle/>
          <a:p>
            <a:r>
              <a:rPr lang="en-IN" b="1" dirty="0" smtClean="0"/>
              <a:t>Right posterior sector</a:t>
            </a:r>
            <a:endParaRPr lang="en-US" b="1" dirty="0"/>
          </a:p>
        </p:txBody>
      </p:sp>
      <p:sp>
        <p:nvSpPr>
          <p:cNvPr id="11" name="TextBox 10"/>
          <p:cNvSpPr txBox="1"/>
          <p:nvPr/>
        </p:nvSpPr>
        <p:spPr>
          <a:xfrm rot="16385808">
            <a:off x="1080077" y="3786312"/>
            <a:ext cx="2133918" cy="369332"/>
          </a:xfrm>
          <a:prstGeom prst="rect">
            <a:avLst/>
          </a:prstGeom>
          <a:solidFill>
            <a:schemeClr val="bg1"/>
          </a:solidFill>
        </p:spPr>
        <p:txBody>
          <a:bodyPr wrap="none" rtlCol="0">
            <a:spAutoFit/>
          </a:bodyPr>
          <a:lstStyle/>
          <a:p>
            <a:r>
              <a:rPr lang="en-IN" b="1" dirty="0" smtClean="0"/>
              <a:t>Right Anterior sector</a:t>
            </a:r>
            <a:endParaRPr lang="en-US" b="1" dirty="0"/>
          </a:p>
        </p:txBody>
      </p:sp>
      <p:sp>
        <p:nvSpPr>
          <p:cNvPr id="13" name="TextBox 12"/>
          <p:cNvSpPr txBox="1"/>
          <p:nvPr/>
        </p:nvSpPr>
        <p:spPr>
          <a:xfrm rot="16385808">
            <a:off x="2125647" y="3724053"/>
            <a:ext cx="1856598" cy="369332"/>
          </a:xfrm>
          <a:prstGeom prst="rect">
            <a:avLst/>
          </a:prstGeom>
          <a:solidFill>
            <a:schemeClr val="bg1"/>
          </a:solidFill>
        </p:spPr>
        <p:txBody>
          <a:bodyPr wrap="none" rtlCol="0">
            <a:spAutoFit/>
          </a:bodyPr>
          <a:lstStyle/>
          <a:p>
            <a:r>
              <a:rPr lang="en-IN" b="1" dirty="0" smtClean="0"/>
              <a:t>Left Medial sector</a:t>
            </a:r>
            <a:endParaRPr lang="en-US" b="1" dirty="0"/>
          </a:p>
        </p:txBody>
      </p:sp>
      <p:sp>
        <p:nvSpPr>
          <p:cNvPr id="14" name="TextBox 13"/>
          <p:cNvSpPr txBox="1"/>
          <p:nvPr/>
        </p:nvSpPr>
        <p:spPr>
          <a:xfrm rot="16385808">
            <a:off x="3042868" y="3492477"/>
            <a:ext cx="1850635" cy="369332"/>
          </a:xfrm>
          <a:prstGeom prst="rect">
            <a:avLst/>
          </a:prstGeom>
          <a:solidFill>
            <a:schemeClr val="bg1"/>
          </a:solidFill>
        </p:spPr>
        <p:txBody>
          <a:bodyPr wrap="none" rtlCol="0">
            <a:spAutoFit/>
          </a:bodyPr>
          <a:lstStyle/>
          <a:p>
            <a:r>
              <a:rPr lang="en-IN" b="1" dirty="0" smtClean="0"/>
              <a:t>Left Lateral sector</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 descr="D:\PSU related\PSU\4e6eae16c5af084ddbb2367acbe1a09c.jpg"/>
          <p:cNvPicPr>
            <a:picLocks noChangeAspect="1" noChangeArrowheads="1"/>
          </p:cNvPicPr>
          <p:nvPr/>
        </p:nvPicPr>
        <p:blipFill>
          <a:blip r:embed="rId3"/>
          <a:srcRect r="38028"/>
          <a:stretch>
            <a:fillRect/>
          </a:stretch>
        </p:blipFill>
        <p:spPr bwMode="auto">
          <a:xfrm>
            <a:off x="1295400" y="914400"/>
            <a:ext cx="5791200" cy="5589135"/>
          </a:xfrm>
          <a:prstGeom prst="rect">
            <a:avLst/>
          </a:prstGeom>
          <a:noFill/>
        </p:spPr>
      </p:pic>
      <p:sp>
        <p:nvSpPr>
          <p:cNvPr id="2" name="TextBox 1"/>
          <p:cNvSpPr txBox="1"/>
          <p:nvPr/>
        </p:nvSpPr>
        <p:spPr>
          <a:xfrm>
            <a:off x="2524072" y="685800"/>
            <a:ext cx="3800528" cy="369332"/>
          </a:xfrm>
          <a:prstGeom prst="rect">
            <a:avLst/>
          </a:prstGeom>
          <a:solidFill>
            <a:schemeClr val="bg2"/>
          </a:solidFill>
          <a:ln>
            <a:solidFill>
              <a:schemeClr val="tx1"/>
            </a:solidFill>
          </a:ln>
        </p:spPr>
        <p:txBody>
          <a:bodyPr wrap="none" rtlCol="0">
            <a:spAutoFit/>
          </a:bodyPr>
          <a:lstStyle/>
          <a:p>
            <a:r>
              <a:rPr lang="en-IN" b="1" dirty="0" smtClean="0"/>
              <a:t>ORGANIZATION OF THE RIGHT LOBE</a:t>
            </a:r>
            <a:endParaRPr lang="en-US" b="1" dirty="0"/>
          </a:p>
        </p:txBody>
      </p:sp>
      <p:sp>
        <p:nvSpPr>
          <p:cNvPr id="3" name="TextBox 2"/>
          <p:cNvSpPr txBox="1"/>
          <p:nvPr/>
        </p:nvSpPr>
        <p:spPr>
          <a:xfrm>
            <a:off x="2743200" y="1447800"/>
            <a:ext cx="2940228" cy="369332"/>
          </a:xfrm>
          <a:prstGeom prst="rect">
            <a:avLst/>
          </a:prstGeom>
          <a:solidFill>
            <a:schemeClr val="bg2"/>
          </a:solidFill>
          <a:ln>
            <a:solidFill>
              <a:schemeClr val="tx1"/>
            </a:solidFill>
          </a:ln>
        </p:spPr>
        <p:txBody>
          <a:bodyPr wrap="none" rtlCol="0">
            <a:spAutoFit/>
          </a:bodyPr>
          <a:lstStyle/>
          <a:p>
            <a:r>
              <a:rPr lang="en-IN" b="1" dirty="0" smtClean="0"/>
              <a:t>RIGHT GLISONIAN PEDICLE</a:t>
            </a:r>
            <a:endParaRPr lang="en-US" b="1" dirty="0"/>
          </a:p>
        </p:txBody>
      </p:sp>
      <p:sp>
        <p:nvSpPr>
          <p:cNvPr id="4" name="TextBox 3"/>
          <p:cNvSpPr txBox="1"/>
          <p:nvPr/>
        </p:nvSpPr>
        <p:spPr>
          <a:xfrm>
            <a:off x="609600" y="2514600"/>
            <a:ext cx="2210220" cy="369332"/>
          </a:xfrm>
          <a:prstGeom prst="rect">
            <a:avLst/>
          </a:prstGeom>
          <a:solidFill>
            <a:schemeClr val="bg2"/>
          </a:solidFill>
          <a:ln>
            <a:solidFill>
              <a:schemeClr val="tx1"/>
            </a:solidFill>
          </a:ln>
        </p:spPr>
        <p:txBody>
          <a:bodyPr wrap="none" rtlCol="0">
            <a:spAutoFit/>
          </a:bodyPr>
          <a:lstStyle/>
          <a:p>
            <a:r>
              <a:rPr lang="en-IN" b="1" dirty="0" smtClean="0"/>
              <a:t>ANTERIOR PORTION</a:t>
            </a:r>
            <a:endParaRPr lang="en-US" b="1" dirty="0"/>
          </a:p>
        </p:txBody>
      </p:sp>
      <p:sp>
        <p:nvSpPr>
          <p:cNvPr id="5" name="TextBox 4"/>
          <p:cNvSpPr txBox="1"/>
          <p:nvPr/>
        </p:nvSpPr>
        <p:spPr>
          <a:xfrm>
            <a:off x="5486400" y="2514600"/>
            <a:ext cx="2296783" cy="369332"/>
          </a:xfrm>
          <a:prstGeom prst="rect">
            <a:avLst/>
          </a:prstGeom>
          <a:solidFill>
            <a:schemeClr val="bg2"/>
          </a:solidFill>
          <a:ln>
            <a:solidFill>
              <a:schemeClr val="tx1"/>
            </a:solidFill>
          </a:ln>
        </p:spPr>
        <p:txBody>
          <a:bodyPr wrap="none" rtlCol="0">
            <a:spAutoFit/>
          </a:bodyPr>
          <a:lstStyle/>
          <a:p>
            <a:r>
              <a:rPr lang="en-IN" b="1" dirty="0" smtClean="0"/>
              <a:t>POSTERIOR PORTION</a:t>
            </a:r>
            <a:endParaRPr lang="en-US" b="1" dirty="0"/>
          </a:p>
        </p:txBody>
      </p:sp>
      <p:sp>
        <p:nvSpPr>
          <p:cNvPr id="6" name="TextBox 5"/>
          <p:cNvSpPr txBox="1"/>
          <p:nvPr/>
        </p:nvSpPr>
        <p:spPr>
          <a:xfrm>
            <a:off x="0" y="3886200"/>
            <a:ext cx="2295821" cy="369332"/>
          </a:xfrm>
          <a:prstGeom prst="rect">
            <a:avLst/>
          </a:prstGeom>
          <a:solidFill>
            <a:schemeClr val="bg2"/>
          </a:solidFill>
          <a:ln>
            <a:solidFill>
              <a:schemeClr val="tx1"/>
            </a:solidFill>
          </a:ln>
        </p:spPr>
        <p:txBody>
          <a:bodyPr wrap="none" rtlCol="0">
            <a:spAutoFit/>
          </a:bodyPr>
          <a:lstStyle/>
          <a:p>
            <a:r>
              <a:rPr lang="en-IN" b="1" dirty="0" smtClean="0"/>
              <a:t>ASCENDING BRANCH</a:t>
            </a:r>
            <a:endParaRPr lang="en-US" b="1" dirty="0"/>
          </a:p>
        </p:txBody>
      </p:sp>
      <p:sp>
        <p:nvSpPr>
          <p:cNvPr id="7" name="TextBox 6"/>
          <p:cNvSpPr txBox="1"/>
          <p:nvPr/>
        </p:nvSpPr>
        <p:spPr>
          <a:xfrm>
            <a:off x="1981200" y="4431268"/>
            <a:ext cx="2393604" cy="369332"/>
          </a:xfrm>
          <a:prstGeom prst="rect">
            <a:avLst/>
          </a:prstGeom>
          <a:solidFill>
            <a:schemeClr val="bg2"/>
          </a:solidFill>
          <a:ln>
            <a:solidFill>
              <a:schemeClr val="tx1"/>
            </a:solidFill>
          </a:ln>
        </p:spPr>
        <p:txBody>
          <a:bodyPr wrap="none" rtlCol="0">
            <a:spAutoFit/>
          </a:bodyPr>
          <a:lstStyle/>
          <a:p>
            <a:r>
              <a:rPr lang="en-IN" b="1" dirty="0" smtClean="0"/>
              <a:t>DESCENDING BRANCH</a:t>
            </a:r>
            <a:endParaRPr lang="en-US" b="1" dirty="0"/>
          </a:p>
        </p:txBody>
      </p:sp>
      <p:sp>
        <p:nvSpPr>
          <p:cNvPr id="8" name="TextBox 7"/>
          <p:cNvSpPr txBox="1"/>
          <p:nvPr/>
        </p:nvSpPr>
        <p:spPr>
          <a:xfrm>
            <a:off x="457200" y="4812268"/>
            <a:ext cx="1309974" cy="369332"/>
          </a:xfrm>
          <a:prstGeom prst="rect">
            <a:avLst/>
          </a:prstGeom>
          <a:solidFill>
            <a:schemeClr val="bg2"/>
          </a:solidFill>
          <a:ln>
            <a:solidFill>
              <a:schemeClr val="tx1"/>
            </a:solidFill>
          </a:ln>
        </p:spPr>
        <p:txBody>
          <a:bodyPr wrap="none" rtlCol="0">
            <a:spAutoFit/>
          </a:bodyPr>
          <a:lstStyle/>
          <a:p>
            <a:r>
              <a:rPr lang="en-IN" b="1" dirty="0" smtClean="0"/>
              <a:t>SEGMENT 8</a:t>
            </a:r>
            <a:endParaRPr lang="en-US" b="1" dirty="0"/>
          </a:p>
        </p:txBody>
      </p:sp>
      <p:sp>
        <p:nvSpPr>
          <p:cNvPr id="9" name="TextBox 8"/>
          <p:cNvSpPr txBox="1"/>
          <p:nvPr/>
        </p:nvSpPr>
        <p:spPr>
          <a:xfrm>
            <a:off x="2362200" y="5345668"/>
            <a:ext cx="1309974" cy="369332"/>
          </a:xfrm>
          <a:prstGeom prst="rect">
            <a:avLst/>
          </a:prstGeom>
          <a:solidFill>
            <a:schemeClr val="bg2"/>
          </a:solidFill>
          <a:ln>
            <a:solidFill>
              <a:schemeClr val="tx1"/>
            </a:solidFill>
          </a:ln>
        </p:spPr>
        <p:txBody>
          <a:bodyPr wrap="none" rtlCol="0">
            <a:spAutoFit/>
          </a:bodyPr>
          <a:lstStyle/>
          <a:p>
            <a:r>
              <a:rPr lang="en-IN" b="1" dirty="0" smtClean="0"/>
              <a:t>SEGMENT 5</a:t>
            </a:r>
            <a:endParaRPr lang="en-US" b="1" dirty="0"/>
          </a:p>
        </p:txBody>
      </p:sp>
      <p:sp>
        <p:nvSpPr>
          <p:cNvPr id="10" name="TextBox 9"/>
          <p:cNvSpPr txBox="1"/>
          <p:nvPr/>
        </p:nvSpPr>
        <p:spPr>
          <a:xfrm>
            <a:off x="4191000" y="3352800"/>
            <a:ext cx="2295821" cy="369332"/>
          </a:xfrm>
          <a:prstGeom prst="rect">
            <a:avLst/>
          </a:prstGeom>
          <a:solidFill>
            <a:schemeClr val="bg2"/>
          </a:solidFill>
          <a:ln>
            <a:solidFill>
              <a:schemeClr val="tx1"/>
            </a:solidFill>
          </a:ln>
        </p:spPr>
        <p:txBody>
          <a:bodyPr wrap="none" rtlCol="0">
            <a:spAutoFit/>
          </a:bodyPr>
          <a:lstStyle/>
          <a:p>
            <a:r>
              <a:rPr lang="en-IN" b="1" dirty="0" smtClean="0"/>
              <a:t>ASCENDING BRANCH</a:t>
            </a:r>
            <a:endParaRPr lang="en-US" b="1" dirty="0"/>
          </a:p>
        </p:txBody>
      </p:sp>
      <p:sp>
        <p:nvSpPr>
          <p:cNvPr id="11" name="TextBox 10"/>
          <p:cNvSpPr txBox="1"/>
          <p:nvPr/>
        </p:nvSpPr>
        <p:spPr>
          <a:xfrm>
            <a:off x="5607396" y="4355068"/>
            <a:ext cx="2393604" cy="369332"/>
          </a:xfrm>
          <a:prstGeom prst="rect">
            <a:avLst/>
          </a:prstGeom>
          <a:solidFill>
            <a:schemeClr val="bg2"/>
          </a:solidFill>
          <a:ln>
            <a:solidFill>
              <a:schemeClr val="tx1"/>
            </a:solidFill>
          </a:ln>
        </p:spPr>
        <p:txBody>
          <a:bodyPr wrap="none" rtlCol="0">
            <a:spAutoFit/>
          </a:bodyPr>
          <a:lstStyle/>
          <a:p>
            <a:r>
              <a:rPr lang="en-IN" b="1" dirty="0" smtClean="0"/>
              <a:t>DESCENDING BRANCH</a:t>
            </a:r>
            <a:endParaRPr lang="en-US" b="1" dirty="0"/>
          </a:p>
        </p:txBody>
      </p:sp>
      <p:sp>
        <p:nvSpPr>
          <p:cNvPr id="12" name="TextBox 11"/>
          <p:cNvSpPr txBox="1"/>
          <p:nvPr/>
        </p:nvSpPr>
        <p:spPr>
          <a:xfrm>
            <a:off x="4252626" y="5650468"/>
            <a:ext cx="1309974" cy="369332"/>
          </a:xfrm>
          <a:prstGeom prst="rect">
            <a:avLst/>
          </a:prstGeom>
          <a:solidFill>
            <a:schemeClr val="bg2"/>
          </a:solidFill>
          <a:ln>
            <a:solidFill>
              <a:schemeClr val="tx1"/>
            </a:solidFill>
          </a:ln>
        </p:spPr>
        <p:txBody>
          <a:bodyPr wrap="none" rtlCol="0">
            <a:spAutoFit/>
          </a:bodyPr>
          <a:lstStyle/>
          <a:p>
            <a:r>
              <a:rPr lang="en-IN" b="1" dirty="0" smtClean="0"/>
              <a:t>SEGMENT 7</a:t>
            </a:r>
            <a:endParaRPr lang="en-US" b="1" dirty="0"/>
          </a:p>
        </p:txBody>
      </p:sp>
      <p:sp>
        <p:nvSpPr>
          <p:cNvPr id="13" name="TextBox 12"/>
          <p:cNvSpPr txBox="1"/>
          <p:nvPr/>
        </p:nvSpPr>
        <p:spPr>
          <a:xfrm>
            <a:off x="6781800" y="5715000"/>
            <a:ext cx="1309974" cy="369332"/>
          </a:xfrm>
          <a:prstGeom prst="rect">
            <a:avLst/>
          </a:prstGeom>
          <a:solidFill>
            <a:schemeClr val="bg2"/>
          </a:solidFill>
          <a:ln>
            <a:solidFill>
              <a:schemeClr val="tx1"/>
            </a:solidFill>
          </a:ln>
        </p:spPr>
        <p:txBody>
          <a:bodyPr wrap="none" rtlCol="0">
            <a:spAutoFit/>
          </a:bodyPr>
          <a:lstStyle/>
          <a:p>
            <a:r>
              <a:rPr lang="en-IN" b="1" dirty="0" smtClean="0"/>
              <a:t>SEGMENT 6</a:t>
            </a:r>
            <a:endParaRPr lang="en-US" b="1" dirty="0"/>
          </a:p>
        </p:txBody>
      </p:sp>
      <p:sp>
        <p:nvSpPr>
          <p:cNvPr id="14" name="Bent-Up Arrow 13"/>
          <p:cNvSpPr/>
          <p:nvPr/>
        </p:nvSpPr>
        <p:spPr>
          <a:xfrm rot="10800000" flipH="1">
            <a:off x="5791200" y="1600200"/>
            <a:ext cx="1066800" cy="73152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Bent-Up Arrow 14"/>
          <p:cNvSpPr/>
          <p:nvPr/>
        </p:nvSpPr>
        <p:spPr>
          <a:xfrm rot="10800000">
            <a:off x="1828800" y="1600200"/>
            <a:ext cx="850392" cy="73152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1295400" y="28956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2438400" y="2971800"/>
            <a:ext cx="484632" cy="1447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838200" y="4267200"/>
            <a:ext cx="484632"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a:off x="2743200" y="4800600"/>
            <a:ext cx="484632"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a:off x="7086600" y="4800600"/>
            <a:ext cx="484632"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a:off x="5257800" y="2971800"/>
            <a:ext cx="484632"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p:cNvSpPr/>
          <p:nvPr/>
        </p:nvSpPr>
        <p:spPr>
          <a:xfrm>
            <a:off x="6629400" y="2971800"/>
            <a:ext cx="484632" cy="1371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23"/>
          <p:cNvSpPr/>
          <p:nvPr/>
        </p:nvSpPr>
        <p:spPr>
          <a:xfrm>
            <a:off x="4724400" y="3733800"/>
            <a:ext cx="484632" cy="1752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right)">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up)">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up)">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1"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up)">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wipe(up)">
                                      <p:cBhvr>
                                        <p:cTn id="73" dur="500"/>
                                        <p:tgtEl>
                                          <p:spTgt spid="24"/>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12"/>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wipe(up)">
                                      <p:cBhvr>
                                        <p:cTn id="82" dur="500"/>
                                        <p:tgtEl>
                                          <p:spTgt spid="23"/>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2" presetClass="entr" presetSubtype="1"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wipe(up)">
                                      <p:cBhvr>
                                        <p:cTn id="91" dur="500"/>
                                        <p:tgtEl>
                                          <p:spTgt spid="21"/>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1" animBg="1"/>
      <p:bldP spid="21" grpId="0" animBg="1"/>
      <p:bldP spid="22" grpId="0" animBg="1"/>
      <p:bldP spid="23"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 descr="D:\PSU related\PSU\4e6eae16c5af084ddbb2367acbe1a09c.jpg"/>
          <p:cNvPicPr>
            <a:picLocks noChangeAspect="1" noChangeArrowheads="1"/>
          </p:cNvPicPr>
          <p:nvPr/>
        </p:nvPicPr>
        <p:blipFill>
          <a:blip r:embed="rId3"/>
          <a:srcRect/>
          <a:stretch>
            <a:fillRect/>
          </a:stretch>
        </p:blipFill>
        <p:spPr bwMode="auto">
          <a:xfrm>
            <a:off x="2209800" y="1457325"/>
            <a:ext cx="4400550" cy="4486275"/>
          </a:xfrm>
          <a:prstGeom prst="rect">
            <a:avLst/>
          </a:prstGeom>
          <a:noFill/>
        </p:spPr>
      </p:pic>
      <p:sp>
        <p:nvSpPr>
          <p:cNvPr id="2" name="TextBox 1"/>
          <p:cNvSpPr txBox="1"/>
          <p:nvPr/>
        </p:nvSpPr>
        <p:spPr>
          <a:xfrm>
            <a:off x="2524072" y="685800"/>
            <a:ext cx="3620991" cy="369332"/>
          </a:xfrm>
          <a:prstGeom prst="rect">
            <a:avLst/>
          </a:prstGeom>
          <a:solidFill>
            <a:schemeClr val="bg2"/>
          </a:solidFill>
          <a:ln>
            <a:solidFill>
              <a:schemeClr val="tx1"/>
            </a:solidFill>
          </a:ln>
        </p:spPr>
        <p:txBody>
          <a:bodyPr wrap="none" rtlCol="0">
            <a:spAutoFit/>
          </a:bodyPr>
          <a:lstStyle/>
          <a:p>
            <a:r>
              <a:rPr lang="en-IN" b="1" dirty="0" smtClean="0"/>
              <a:t>ORGANIZATION OF THE LEFT LOBE</a:t>
            </a:r>
            <a:endParaRPr lang="en-US" b="1" dirty="0"/>
          </a:p>
        </p:txBody>
      </p:sp>
      <p:sp>
        <p:nvSpPr>
          <p:cNvPr id="3" name="TextBox 2"/>
          <p:cNvSpPr txBox="1"/>
          <p:nvPr/>
        </p:nvSpPr>
        <p:spPr>
          <a:xfrm>
            <a:off x="2743200" y="1447800"/>
            <a:ext cx="2650084" cy="369332"/>
          </a:xfrm>
          <a:prstGeom prst="rect">
            <a:avLst/>
          </a:prstGeom>
          <a:solidFill>
            <a:schemeClr val="bg2"/>
          </a:solidFill>
          <a:ln>
            <a:solidFill>
              <a:schemeClr val="tx1"/>
            </a:solidFill>
          </a:ln>
        </p:spPr>
        <p:txBody>
          <a:bodyPr wrap="none" rtlCol="0">
            <a:spAutoFit/>
          </a:bodyPr>
          <a:lstStyle/>
          <a:p>
            <a:r>
              <a:rPr lang="en-IN" b="1" dirty="0" smtClean="0"/>
              <a:t>LEFT GLISONIAN PEDICLE</a:t>
            </a:r>
            <a:endParaRPr lang="en-US" b="1" dirty="0"/>
          </a:p>
        </p:txBody>
      </p:sp>
      <p:sp>
        <p:nvSpPr>
          <p:cNvPr id="4" name="TextBox 3"/>
          <p:cNvSpPr txBox="1"/>
          <p:nvPr/>
        </p:nvSpPr>
        <p:spPr>
          <a:xfrm>
            <a:off x="609600" y="2514600"/>
            <a:ext cx="2138727" cy="369332"/>
          </a:xfrm>
          <a:prstGeom prst="rect">
            <a:avLst/>
          </a:prstGeom>
          <a:solidFill>
            <a:schemeClr val="bg2"/>
          </a:solidFill>
          <a:ln>
            <a:solidFill>
              <a:schemeClr val="tx1"/>
            </a:solidFill>
          </a:ln>
        </p:spPr>
        <p:txBody>
          <a:bodyPr wrap="none" rtlCol="0">
            <a:spAutoFit/>
          </a:bodyPr>
          <a:lstStyle/>
          <a:p>
            <a:r>
              <a:rPr lang="en-IN" b="1" dirty="0" smtClean="0"/>
              <a:t>ANTERIOR BRANCH</a:t>
            </a:r>
            <a:endParaRPr lang="en-US" b="1" dirty="0"/>
          </a:p>
        </p:txBody>
      </p:sp>
      <p:sp>
        <p:nvSpPr>
          <p:cNvPr id="5" name="TextBox 4"/>
          <p:cNvSpPr txBox="1"/>
          <p:nvPr/>
        </p:nvSpPr>
        <p:spPr>
          <a:xfrm>
            <a:off x="5486400" y="2514600"/>
            <a:ext cx="2225289" cy="369332"/>
          </a:xfrm>
          <a:prstGeom prst="rect">
            <a:avLst/>
          </a:prstGeom>
          <a:solidFill>
            <a:schemeClr val="bg2"/>
          </a:solidFill>
          <a:ln>
            <a:solidFill>
              <a:schemeClr val="tx1"/>
            </a:solidFill>
          </a:ln>
        </p:spPr>
        <p:txBody>
          <a:bodyPr wrap="none" rtlCol="0">
            <a:spAutoFit/>
          </a:bodyPr>
          <a:lstStyle/>
          <a:p>
            <a:r>
              <a:rPr lang="en-IN" b="1" dirty="0" smtClean="0"/>
              <a:t>POSTERIOR BRANCH</a:t>
            </a:r>
            <a:endParaRPr lang="en-US" b="1" dirty="0"/>
          </a:p>
        </p:txBody>
      </p:sp>
      <p:sp>
        <p:nvSpPr>
          <p:cNvPr id="6" name="TextBox 5"/>
          <p:cNvSpPr txBox="1"/>
          <p:nvPr/>
        </p:nvSpPr>
        <p:spPr>
          <a:xfrm>
            <a:off x="0" y="3886200"/>
            <a:ext cx="1529586" cy="369332"/>
          </a:xfrm>
          <a:prstGeom prst="rect">
            <a:avLst/>
          </a:prstGeom>
          <a:solidFill>
            <a:schemeClr val="bg2"/>
          </a:solidFill>
          <a:ln>
            <a:solidFill>
              <a:schemeClr val="tx1"/>
            </a:solidFill>
          </a:ln>
        </p:spPr>
        <p:txBody>
          <a:bodyPr wrap="none" rtlCol="0">
            <a:spAutoFit/>
          </a:bodyPr>
          <a:lstStyle/>
          <a:p>
            <a:r>
              <a:rPr lang="en-IN" b="1" dirty="0" smtClean="0"/>
              <a:t>LEFT BRANCH</a:t>
            </a:r>
            <a:endParaRPr lang="en-US" b="1" dirty="0"/>
          </a:p>
        </p:txBody>
      </p:sp>
      <p:sp>
        <p:nvSpPr>
          <p:cNvPr id="7" name="TextBox 6"/>
          <p:cNvSpPr txBox="1"/>
          <p:nvPr/>
        </p:nvSpPr>
        <p:spPr>
          <a:xfrm>
            <a:off x="1981200" y="4431268"/>
            <a:ext cx="2910925" cy="369332"/>
          </a:xfrm>
          <a:prstGeom prst="rect">
            <a:avLst/>
          </a:prstGeom>
          <a:solidFill>
            <a:schemeClr val="bg2"/>
          </a:solidFill>
          <a:ln>
            <a:solidFill>
              <a:schemeClr val="tx1"/>
            </a:solidFill>
          </a:ln>
        </p:spPr>
        <p:txBody>
          <a:bodyPr wrap="none" rtlCol="0">
            <a:spAutoFit/>
          </a:bodyPr>
          <a:lstStyle/>
          <a:p>
            <a:r>
              <a:rPr lang="en-IN" b="1" dirty="0" smtClean="0"/>
              <a:t>MULTIPLE RIGHT BRANCHES</a:t>
            </a:r>
            <a:endParaRPr lang="en-US" b="1" dirty="0"/>
          </a:p>
        </p:txBody>
      </p:sp>
      <p:sp>
        <p:nvSpPr>
          <p:cNvPr id="8" name="TextBox 7"/>
          <p:cNvSpPr txBox="1"/>
          <p:nvPr/>
        </p:nvSpPr>
        <p:spPr>
          <a:xfrm>
            <a:off x="457200" y="4964668"/>
            <a:ext cx="1309974" cy="369332"/>
          </a:xfrm>
          <a:prstGeom prst="rect">
            <a:avLst/>
          </a:prstGeom>
          <a:solidFill>
            <a:schemeClr val="bg2"/>
          </a:solidFill>
          <a:ln>
            <a:solidFill>
              <a:schemeClr val="tx1"/>
            </a:solidFill>
          </a:ln>
        </p:spPr>
        <p:txBody>
          <a:bodyPr wrap="none" rtlCol="0">
            <a:spAutoFit/>
          </a:bodyPr>
          <a:lstStyle/>
          <a:p>
            <a:r>
              <a:rPr lang="en-IN" b="1" dirty="0" smtClean="0"/>
              <a:t>SEGMENT 3</a:t>
            </a:r>
            <a:endParaRPr lang="en-US" b="1" dirty="0"/>
          </a:p>
        </p:txBody>
      </p:sp>
      <p:sp>
        <p:nvSpPr>
          <p:cNvPr id="9" name="TextBox 8"/>
          <p:cNvSpPr txBox="1"/>
          <p:nvPr/>
        </p:nvSpPr>
        <p:spPr>
          <a:xfrm>
            <a:off x="2362200" y="5574268"/>
            <a:ext cx="1309974" cy="369332"/>
          </a:xfrm>
          <a:prstGeom prst="rect">
            <a:avLst/>
          </a:prstGeom>
          <a:solidFill>
            <a:schemeClr val="bg2"/>
          </a:solidFill>
          <a:ln>
            <a:solidFill>
              <a:schemeClr val="tx1"/>
            </a:solidFill>
          </a:ln>
        </p:spPr>
        <p:txBody>
          <a:bodyPr wrap="none" rtlCol="0">
            <a:spAutoFit/>
          </a:bodyPr>
          <a:lstStyle/>
          <a:p>
            <a:r>
              <a:rPr lang="en-IN" b="1" dirty="0" smtClean="0"/>
              <a:t>SEGMENT 4</a:t>
            </a:r>
            <a:endParaRPr lang="en-US" b="1" dirty="0"/>
          </a:p>
        </p:txBody>
      </p:sp>
      <p:sp>
        <p:nvSpPr>
          <p:cNvPr id="13" name="TextBox 12"/>
          <p:cNvSpPr txBox="1"/>
          <p:nvPr/>
        </p:nvSpPr>
        <p:spPr>
          <a:xfrm>
            <a:off x="6248400" y="5562600"/>
            <a:ext cx="1309974" cy="369332"/>
          </a:xfrm>
          <a:prstGeom prst="rect">
            <a:avLst/>
          </a:prstGeom>
          <a:solidFill>
            <a:schemeClr val="bg2"/>
          </a:solidFill>
          <a:ln>
            <a:solidFill>
              <a:schemeClr val="tx1"/>
            </a:solidFill>
          </a:ln>
        </p:spPr>
        <p:txBody>
          <a:bodyPr wrap="none" rtlCol="0">
            <a:spAutoFit/>
          </a:bodyPr>
          <a:lstStyle/>
          <a:p>
            <a:r>
              <a:rPr lang="en-IN" b="1" dirty="0" smtClean="0"/>
              <a:t>SEGMENT 2</a:t>
            </a:r>
            <a:endParaRPr lang="en-US" b="1" dirty="0"/>
          </a:p>
        </p:txBody>
      </p:sp>
      <p:sp>
        <p:nvSpPr>
          <p:cNvPr id="14" name="Bent-Up Arrow 13"/>
          <p:cNvSpPr/>
          <p:nvPr/>
        </p:nvSpPr>
        <p:spPr>
          <a:xfrm rot="10800000" flipH="1">
            <a:off x="5791200" y="1600200"/>
            <a:ext cx="1066800" cy="73152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Bent-Up Arrow 14"/>
          <p:cNvSpPr/>
          <p:nvPr/>
        </p:nvSpPr>
        <p:spPr>
          <a:xfrm rot="10800000">
            <a:off x="1828800" y="1600200"/>
            <a:ext cx="850392" cy="73152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762000" y="28956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2438400" y="2971800"/>
            <a:ext cx="484632" cy="1447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838200" y="4267200"/>
            <a:ext cx="484632"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a:off x="2743200" y="4800600"/>
            <a:ext cx="484632"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p:cNvSpPr/>
          <p:nvPr/>
        </p:nvSpPr>
        <p:spPr>
          <a:xfrm>
            <a:off x="6629400" y="2971800"/>
            <a:ext cx="484632" cy="2514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right)">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up)">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up)">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up)">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wipe(up)">
                                      <p:cBhvr>
                                        <p:cTn id="65" dur="500"/>
                                        <p:tgtEl>
                                          <p:spTgt spid="23"/>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3" grpId="0" animBg="1"/>
      <p:bldP spid="14" grpId="0" animBg="1"/>
      <p:bldP spid="15" grpId="0" animBg="1"/>
      <p:bldP spid="16" grpId="0" animBg="1"/>
      <p:bldP spid="17" grpId="0" animBg="1"/>
      <p:bldP spid="18" grpId="0" animBg="1"/>
      <p:bldP spid="19"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D:\PSU related\PSU\4e6eae16c5af084ddbb2367acbe1a09c.jpg"/>
          <p:cNvPicPr>
            <a:picLocks noChangeAspect="1" noChangeArrowheads="1"/>
          </p:cNvPicPr>
          <p:nvPr/>
        </p:nvPicPr>
        <p:blipFill>
          <a:blip r:embed="rId2"/>
          <a:srcRect/>
          <a:stretch>
            <a:fillRect/>
          </a:stretch>
        </p:blipFill>
        <p:spPr bwMode="auto">
          <a:xfrm>
            <a:off x="4743450" y="2057400"/>
            <a:ext cx="4400550" cy="4486275"/>
          </a:xfrm>
          <a:prstGeom prst="rect">
            <a:avLst/>
          </a:prstGeom>
          <a:noFill/>
        </p:spPr>
      </p:pic>
      <p:sp>
        <p:nvSpPr>
          <p:cNvPr id="2" name="Title 1"/>
          <p:cNvSpPr>
            <a:spLocks noGrp="1"/>
          </p:cNvSpPr>
          <p:nvPr>
            <p:ph type="title"/>
          </p:nvPr>
        </p:nvSpPr>
        <p:spPr/>
        <p:txBody>
          <a:bodyPr/>
          <a:lstStyle/>
          <a:p>
            <a:r>
              <a:rPr lang="en-IN" dirty="0" smtClean="0"/>
              <a:t>Organization of Left lobe</a:t>
            </a:r>
            <a:endParaRPr lang="en-US" dirty="0"/>
          </a:p>
        </p:txBody>
      </p:sp>
      <p:sp>
        <p:nvSpPr>
          <p:cNvPr id="3" name="Content Placeholder 2"/>
          <p:cNvSpPr>
            <a:spLocks noGrp="1"/>
          </p:cNvSpPr>
          <p:nvPr>
            <p:ph sz="quarter" idx="1"/>
          </p:nvPr>
        </p:nvSpPr>
        <p:spPr>
          <a:xfrm>
            <a:off x="612648" y="1600200"/>
            <a:ext cx="4416552" cy="4495800"/>
          </a:xfrm>
        </p:spPr>
        <p:txBody>
          <a:bodyPr>
            <a:normAutofit/>
          </a:bodyPr>
          <a:lstStyle/>
          <a:p>
            <a:r>
              <a:rPr lang="en-US" dirty="0" smtClean="0"/>
              <a:t>Segment 4a(inferior): The portion to the left half of the gallbladder bed</a:t>
            </a:r>
            <a:r>
              <a:rPr lang="en-US" i="1" dirty="0" smtClean="0"/>
              <a:t> </a:t>
            </a:r>
          </a:p>
          <a:p>
            <a:r>
              <a:rPr lang="en-US" i="1" dirty="0" smtClean="0"/>
              <a:t>Segment 4b(superior): The tissue above the left pedicle and the caudate </a:t>
            </a:r>
            <a:r>
              <a:rPr lang="en-US" dirty="0" smtClean="0"/>
              <a:t>(</a:t>
            </a:r>
            <a:r>
              <a:rPr lang="en-US" dirty="0" err="1" smtClean="0"/>
              <a:t>spigelian</a:t>
            </a:r>
            <a:r>
              <a:rPr lang="en-US" dirty="0" smtClean="0"/>
              <a:t>) lobe </a:t>
            </a:r>
            <a:endParaRPr lang="en-US" i="1" dirty="0" smtClean="0"/>
          </a:p>
        </p:txBody>
      </p:sp>
      <p:sp>
        <p:nvSpPr>
          <p:cNvPr id="5" name="Oval 4"/>
          <p:cNvSpPr/>
          <p:nvPr/>
        </p:nvSpPr>
        <p:spPr>
          <a:xfrm>
            <a:off x="7162800" y="4419600"/>
            <a:ext cx="914400" cy="914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010400" y="3429000"/>
            <a:ext cx="914400" cy="914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D:\PSU related\PSU\4e6eae16c5af084ddbb2367acbe1a09c.jpg"/>
          <p:cNvPicPr>
            <a:picLocks noChangeAspect="1" noChangeArrowheads="1"/>
          </p:cNvPicPr>
          <p:nvPr/>
        </p:nvPicPr>
        <p:blipFill>
          <a:blip r:embed="rId2"/>
          <a:srcRect/>
          <a:stretch>
            <a:fillRect/>
          </a:stretch>
        </p:blipFill>
        <p:spPr bwMode="auto">
          <a:xfrm>
            <a:off x="4419600" y="2057400"/>
            <a:ext cx="4400550" cy="4486275"/>
          </a:xfrm>
          <a:prstGeom prst="rect">
            <a:avLst/>
          </a:prstGeom>
          <a:noFill/>
        </p:spPr>
      </p:pic>
      <p:sp>
        <p:nvSpPr>
          <p:cNvPr id="2" name="Title 1"/>
          <p:cNvSpPr>
            <a:spLocks noGrp="1"/>
          </p:cNvSpPr>
          <p:nvPr>
            <p:ph type="title"/>
          </p:nvPr>
        </p:nvSpPr>
        <p:spPr/>
        <p:txBody>
          <a:bodyPr/>
          <a:lstStyle/>
          <a:p>
            <a:r>
              <a:rPr lang="en-IN" dirty="0" smtClean="0"/>
              <a:t>Organization of Left lobe</a:t>
            </a:r>
            <a:endParaRPr lang="en-US" dirty="0"/>
          </a:p>
        </p:txBody>
      </p:sp>
      <p:sp>
        <p:nvSpPr>
          <p:cNvPr id="3" name="Content Placeholder 2"/>
          <p:cNvSpPr>
            <a:spLocks noGrp="1"/>
          </p:cNvSpPr>
          <p:nvPr>
            <p:ph sz="quarter" idx="1"/>
          </p:nvPr>
        </p:nvSpPr>
        <p:spPr>
          <a:xfrm>
            <a:off x="612648" y="1600200"/>
            <a:ext cx="4416552" cy="4495800"/>
          </a:xfrm>
        </p:spPr>
        <p:txBody>
          <a:bodyPr>
            <a:normAutofit/>
          </a:bodyPr>
          <a:lstStyle/>
          <a:p>
            <a:r>
              <a:rPr lang="en-US" i="1" dirty="0" smtClean="0"/>
              <a:t>Inferior left sector= Comprises segments </a:t>
            </a:r>
            <a:r>
              <a:rPr lang="en-US" dirty="0" smtClean="0"/>
              <a:t>3 and 4 </a:t>
            </a:r>
          </a:p>
          <a:p>
            <a:r>
              <a:rPr lang="en-US" dirty="0" smtClean="0"/>
              <a:t>Superior left sector (which is also the posterior part of the morphologic left lobe= segment 2</a:t>
            </a:r>
            <a:endParaRPr lang="en-US" dirty="0"/>
          </a:p>
        </p:txBody>
      </p:sp>
      <p:sp>
        <p:nvSpPr>
          <p:cNvPr id="5" name="Up Arrow 4"/>
          <p:cNvSpPr/>
          <p:nvPr/>
        </p:nvSpPr>
        <p:spPr>
          <a:xfrm>
            <a:off x="7848600" y="4876800"/>
            <a:ext cx="457200" cy="1066800"/>
          </a:xfrm>
          <a:prstGeom prst="up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Up Arrow 5"/>
          <p:cNvSpPr/>
          <p:nvPr/>
        </p:nvSpPr>
        <p:spPr>
          <a:xfrm>
            <a:off x="7086600" y="4800600"/>
            <a:ext cx="457200" cy="1066800"/>
          </a:xfrm>
          <a:prstGeom prst="up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7696200" y="2133600"/>
            <a:ext cx="685800" cy="1295400"/>
          </a:xfrm>
          <a:prstGeom prst="down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1"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D:\PSU related\PSU\4e6eae16c5af084ddbb2367acbe1a09c.jpg"/>
          <p:cNvPicPr>
            <a:picLocks noChangeAspect="1" noChangeArrowheads="1"/>
          </p:cNvPicPr>
          <p:nvPr/>
        </p:nvPicPr>
        <p:blipFill>
          <a:blip r:embed="rId3"/>
          <a:srcRect/>
          <a:stretch>
            <a:fillRect/>
          </a:stretch>
        </p:blipFill>
        <p:spPr bwMode="auto">
          <a:xfrm>
            <a:off x="4419600" y="2057400"/>
            <a:ext cx="4400550" cy="4486275"/>
          </a:xfrm>
          <a:prstGeom prst="rect">
            <a:avLst/>
          </a:prstGeom>
          <a:noFill/>
        </p:spPr>
      </p:pic>
      <p:sp>
        <p:nvSpPr>
          <p:cNvPr id="2" name="Title 1"/>
          <p:cNvSpPr>
            <a:spLocks noGrp="1"/>
          </p:cNvSpPr>
          <p:nvPr>
            <p:ph type="title"/>
          </p:nvPr>
        </p:nvSpPr>
        <p:spPr/>
        <p:txBody>
          <a:bodyPr/>
          <a:lstStyle/>
          <a:p>
            <a:r>
              <a:rPr lang="en-IN" dirty="0" smtClean="0"/>
              <a:t>Organization of Caudate lobe</a:t>
            </a:r>
            <a:endParaRPr lang="en-US" dirty="0"/>
          </a:p>
        </p:txBody>
      </p:sp>
      <p:sp>
        <p:nvSpPr>
          <p:cNvPr id="3" name="Content Placeholder 2"/>
          <p:cNvSpPr>
            <a:spLocks noGrp="1"/>
          </p:cNvSpPr>
          <p:nvPr>
            <p:ph sz="quarter" idx="1"/>
          </p:nvPr>
        </p:nvSpPr>
        <p:spPr>
          <a:xfrm>
            <a:off x="612648" y="1600200"/>
            <a:ext cx="4264152" cy="4495800"/>
          </a:xfrm>
        </p:spPr>
        <p:txBody>
          <a:bodyPr>
            <a:normAutofit fontScale="92500" lnSpcReduction="10000"/>
          </a:bodyPr>
          <a:lstStyle/>
          <a:p>
            <a:r>
              <a:rPr lang="en-US" dirty="0" smtClean="0"/>
              <a:t>Autonomous. </a:t>
            </a:r>
          </a:p>
          <a:p>
            <a:r>
              <a:rPr lang="en-US" dirty="0" smtClean="0"/>
              <a:t>Vasculature is independent of the </a:t>
            </a:r>
            <a:r>
              <a:rPr lang="en-US" dirty="0" err="1" smtClean="0"/>
              <a:t>glissonian</a:t>
            </a:r>
            <a:r>
              <a:rPr lang="en-US" dirty="0" smtClean="0"/>
              <a:t> division and of the three hepatic veins. </a:t>
            </a:r>
          </a:p>
          <a:p>
            <a:r>
              <a:rPr lang="en-US" dirty="0" smtClean="0"/>
              <a:t>Supplied most of the time by two, three, or four portal branches.</a:t>
            </a:r>
          </a:p>
          <a:p>
            <a:r>
              <a:rPr lang="en-US" dirty="0" smtClean="0"/>
              <a:t> However, the number of portal branches can vary from 1 to 6. </a:t>
            </a:r>
          </a:p>
          <a:p>
            <a:pPr>
              <a:buNone/>
            </a:pPr>
            <a:endParaRPr lang="en-US" dirty="0"/>
          </a:p>
        </p:txBody>
      </p:sp>
      <p:pic>
        <p:nvPicPr>
          <p:cNvPr id="6" name="Picture 1" descr="D:\PSU related\PSU\4e6eae16c5af084ddbb2367acbe1a09c.jpg"/>
          <p:cNvPicPr>
            <a:picLocks noChangeAspect="1" noChangeArrowheads="1"/>
          </p:cNvPicPr>
          <p:nvPr/>
        </p:nvPicPr>
        <p:blipFill>
          <a:blip r:embed="rId3"/>
          <a:srcRect l="36364" t="32272" r="32467" b="25265"/>
          <a:stretch>
            <a:fillRect/>
          </a:stretch>
        </p:blipFill>
        <p:spPr bwMode="auto">
          <a:xfrm>
            <a:off x="6019800" y="3505200"/>
            <a:ext cx="1371600" cy="1905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6" presetClass="emph" presetSubtype="0" fill="hold" nodeType="withEffect">
                                  <p:stCondLst>
                                    <p:cond delay="0"/>
                                  </p:stCondLst>
                                  <p:childTnLst>
                                    <p:animScale>
                                      <p:cBhvr>
                                        <p:cTn id="8"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D:\PSU related\PSU\4e6eae16c5af084ddbb2367acbe1a09c.jpg"/>
          <p:cNvPicPr>
            <a:picLocks noChangeAspect="1" noChangeArrowheads="1"/>
          </p:cNvPicPr>
          <p:nvPr/>
        </p:nvPicPr>
        <p:blipFill>
          <a:blip r:embed="rId3"/>
          <a:srcRect/>
          <a:stretch>
            <a:fillRect/>
          </a:stretch>
        </p:blipFill>
        <p:spPr bwMode="auto">
          <a:xfrm>
            <a:off x="4419600" y="2057400"/>
            <a:ext cx="4400550" cy="4486275"/>
          </a:xfrm>
          <a:prstGeom prst="rect">
            <a:avLst/>
          </a:prstGeom>
          <a:noFill/>
        </p:spPr>
      </p:pic>
      <p:sp>
        <p:nvSpPr>
          <p:cNvPr id="2" name="Title 1"/>
          <p:cNvSpPr>
            <a:spLocks noGrp="1"/>
          </p:cNvSpPr>
          <p:nvPr>
            <p:ph type="title"/>
          </p:nvPr>
        </p:nvSpPr>
        <p:spPr/>
        <p:txBody>
          <a:bodyPr/>
          <a:lstStyle/>
          <a:p>
            <a:r>
              <a:rPr lang="en-IN" dirty="0" smtClean="0"/>
              <a:t>Organization of Caudate lobe</a:t>
            </a:r>
            <a:endParaRPr lang="en-US" dirty="0"/>
          </a:p>
        </p:txBody>
      </p:sp>
      <p:sp>
        <p:nvSpPr>
          <p:cNvPr id="3" name="Content Placeholder 2"/>
          <p:cNvSpPr>
            <a:spLocks noGrp="1"/>
          </p:cNvSpPr>
          <p:nvPr>
            <p:ph sz="quarter" idx="1"/>
          </p:nvPr>
        </p:nvSpPr>
        <p:spPr>
          <a:xfrm>
            <a:off x="304800" y="1600200"/>
            <a:ext cx="4800600" cy="4953000"/>
          </a:xfrm>
        </p:spPr>
        <p:txBody>
          <a:bodyPr>
            <a:normAutofit fontScale="85000" lnSpcReduction="20000"/>
          </a:bodyPr>
          <a:lstStyle/>
          <a:p>
            <a:r>
              <a:rPr lang="en-US" dirty="0" smtClean="0"/>
              <a:t>Most common origin of the portal branches is the left portal vein (48.6%) but they can come from the right portal vein (22.9%), from the bifurcation of the portal vein (17%), and from the main portal trunk (11.5%). </a:t>
            </a:r>
          </a:p>
          <a:p>
            <a:r>
              <a:rPr lang="en-US" dirty="0" smtClean="0"/>
              <a:t>The </a:t>
            </a:r>
            <a:r>
              <a:rPr lang="en-US" dirty="0" err="1" smtClean="0"/>
              <a:t>spigelian</a:t>
            </a:r>
            <a:r>
              <a:rPr lang="en-US" dirty="0" smtClean="0"/>
              <a:t> lobe is principally supplied by the branch originating from the left portal vein, </a:t>
            </a:r>
          </a:p>
          <a:p>
            <a:r>
              <a:rPr lang="en-US" dirty="0" err="1" smtClean="0"/>
              <a:t>Paracaval</a:t>
            </a:r>
            <a:r>
              <a:rPr lang="en-US" dirty="0" smtClean="0"/>
              <a:t> portion is supplied with combinations of branches especially from the trunk or the bifurcation of the portal vein.</a:t>
            </a:r>
            <a:endParaRPr lang="en-US" dirty="0"/>
          </a:p>
        </p:txBody>
      </p:sp>
      <p:pic>
        <p:nvPicPr>
          <p:cNvPr id="6" name="Picture 1" descr="D:\PSU related\PSU\4e6eae16c5af084ddbb2367acbe1a09c.jpg"/>
          <p:cNvPicPr>
            <a:picLocks noChangeAspect="1" noChangeArrowheads="1"/>
          </p:cNvPicPr>
          <p:nvPr/>
        </p:nvPicPr>
        <p:blipFill>
          <a:blip r:embed="rId3"/>
          <a:srcRect l="36364" t="32272" r="32467" b="25265"/>
          <a:stretch>
            <a:fillRect/>
          </a:stretch>
        </p:blipFill>
        <p:spPr bwMode="auto">
          <a:xfrm>
            <a:off x="6019800" y="3505200"/>
            <a:ext cx="1371600" cy="1905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6" presetClass="emph" presetSubtype="0" fill="hold" nodeType="withEffect">
                                  <p:stCondLst>
                                    <p:cond delay="0"/>
                                  </p:stCondLst>
                                  <p:childTnLst>
                                    <p:animScale>
                                      <p:cBhvr>
                                        <p:cTn id="8"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title"/>
          </p:nvPr>
        </p:nvSpPr>
        <p:spPr>
          <a:xfrm>
            <a:off x="684213" y="3573463"/>
            <a:ext cx="6870700" cy="1600200"/>
          </a:xfrm>
        </p:spPr>
        <p:txBody>
          <a:bodyPr>
            <a:normAutofit fontScale="90000"/>
          </a:bodyPr>
          <a:lstStyle/>
          <a:p>
            <a:pPr eaLnBrk="1" hangingPunct="1"/>
            <a:r>
              <a:rPr lang="en-US" sz="4800" b="1" smtClean="0">
                <a:solidFill>
                  <a:schemeClr val="tx2"/>
                </a:solidFill>
              </a:rPr>
              <a:t>Comparison between classical anatomy &amp; modern functional segmentation of the liver</a:t>
            </a:r>
            <a:r>
              <a:rPr lang="en-US" sz="4800" b="1" smtClean="0">
                <a:solidFill>
                  <a:schemeClr val="tx2"/>
                </a:solidFill>
                <a:latin typeface="Arial" charset="0"/>
              </a:rPr>
              <a:t>…</a:t>
            </a:r>
            <a:endParaRPr lang="en-US" sz="4800" b="1" smtClean="0">
              <a:solidFill>
                <a:schemeClr val="tx2"/>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srcRect/>
          <a:stretch>
            <a:fillRect/>
          </a:stretch>
        </p:blipFill>
        <p:spPr bwMode="auto">
          <a:xfrm>
            <a:off x="3352800" y="1524000"/>
            <a:ext cx="5791199" cy="5334000"/>
          </a:xfrm>
          <a:prstGeom prst="rect">
            <a:avLst/>
          </a:prstGeom>
          <a:noFill/>
          <a:ln w="9525">
            <a:noFill/>
            <a:miter lim="800000"/>
            <a:headEnd/>
            <a:tailEnd/>
          </a:ln>
          <a:effectLst/>
        </p:spPr>
      </p:pic>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Morphological Anatomy</a:t>
            </a:r>
            <a:br>
              <a:rPr lang="en-US" dirty="0" smtClean="0"/>
            </a:br>
            <a:endParaRPr lang="en-US" dirty="0"/>
          </a:p>
        </p:txBody>
      </p:sp>
      <p:sp>
        <p:nvSpPr>
          <p:cNvPr id="3" name="Content Placeholder 2"/>
          <p:cNvSpPr>
            <a:spLocks noGrp="1"/>
          </p:cNvSpPr>
          <p:nvPr>
            <p:ph sz="quarter" idx="1"/>
          </p:nvPr>
        </p:nvSpPr>
        <p:spPr>
          <a:xfrm>
            <a:off x="457200" y="1600200"/>
            <a:ext cx="3733800" cy="4343399"/>
          </a:xfrm>
        </p:spPr>
        <p:txBody>
          <a:bodyPr>
            <a:normAutofit/>
          </a:bodyPr>
          <a:lstStyle/>
          <a:p>
            <a:r>
              <a:rPr lang="en-US" dirty="0" smtClean="0"/>
              <a:t>Position Between 4th </a:t>
            </a:r>
            <a:r>
              <a:rPr lang="en-US" dirty="0" err="1" smtClean="0"/>
              <a:t>intercostal</a:t>
            </a:r>
            <a:r>
              <a:rPr lang="en-US" dirty="0" smtClean="0"/>
              <a:t> space and costal margin</a:t>
            </a:r>
          </a:p>
          <a:p>
            <a:r>
              <a:rPr lang="en-US" dirty="0" smtClean="0"/>
              <a:t>Extends across midline</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9"/>
          <p:cNvGraphicFramePr>
            <a:graphicFrameLocks noChangeAspect="1"/>
          </p:cNvGraphicFramePr>
          <p:nvPr/>
        </p:nvGraphicFramePr>
        <p:xfrm>
          <a:off x="0" y="-38100"/>
          <a:ext cx="9144000" cy="6932613"/>
        </p:xfrm>
        <a:graphic>
          <a:graphicData uri="http://schemas.openxmlformats.org/presentationml/2006/ole">
            <p:oleObj spid="_x0000_s1026" name="صورة نقطية" r:id="rId4" imgW="5915851" imgH="4486901" progId="PBrush">
              <p:embed/>
            </p:oleObj>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Lobar Anatomy</a:t>
            </a:r>
            <a:br>
              <a:rPr lang="en-US" dirty="0" smtClean="0"/>
            </a:br>
            <a:r>
              <a:rPr lang="en-US" dirty="0" smtClean="0"/>
              <a:t>(American System)</a:t>
            </a:r>
            <a:endParaRPr lang="en-US" dirty="0"/>
          </a:p>
        </p:txBody>
      </p:sp>
      <p:sp>
        <p:nvSpPr>
          <p:cNvPr id="3" name="Content Placeholder 2"/>
          <p:cNvSpPr>
            <a:spLocks noGrp="1"/>
          </p:cNvSpPr>
          <p:nvPr>
            <p:ph sz="quarter" idx="1"/>
          </p:nvPr>
        </p:nvSpPr>
        <p:spPr>
          <a:xfrm>
            <a:off x="457200" y="1600200"/>
            <a:ext cx="4419600" cy="4525963"/>
          </a:xfrm>
        </p:spPr>
        <p:txBody>
          <a:bodyPr/>
          <a:lstStyle/>
          <a:p>
            <a:r>
              <a:rPr lang="en-US" dirty="0" smtClean="0"/>
              <a:t>Right and Left Lobe determined by </a:t>
            </a:r>
            <a:r>
              <a:rPr lang="en-US" dirty="0" err="1" smtClean="0"/>
              <a:t>Cantlie’s</a:t>
            </a:r>
            <a:r>
              <a:rPr lang="en-US" dirty="0" smtClean="0"/>
              <a:t> Line (portal fissure)</a:t>
            </a:r>
          </a:p>
          <a:p>
            <a:r>
              <a:rPr lang="en-US" dirty="0" smtClean="0"/>
              <a:t>– Gallbladder </a:t>
            </a:r>
            <a:r>
              <a:rPr lang="en-US" dirty="0" err="1" smtClean="0"/>
              <a:t>Fossa</a:t>
            </a:r>
            <a:r>
              <a:rPr lang="en-US" dirty="0" smtClean="0"/>
              <a:t> to IVC</a:t>
            </a:r>
            <a:endParaRPr lang="en-US" dirty="0"/>
          </a:p>
        </p:txBody>
      </p:sp>
      <p:pic>
        <p:nvPicPr>
          <p:cNvPr id="7170" name="Picture 2"/>
          <p:cNvPicPr>
            <a:picLocks noChangeAspect="1" noChangeArrowheads="1"/>
          </p:cNvPicPr>
          <p:nvPr/>
        </p:nvPicPr>
        <p:blipFill>
          <a:blip r:embed="rId2"/>
          <a:srcRect/>
          <a:stretch>
            <a:fillRect/>
          </a:stretch>
        </p:blipFill>
        <p:spPr bwMode="auto">
          <a:xfrm>
            <a:off x="4495800" y="2743200"/>
            <a:ext cx="4105275" cy="3276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3701196" y="1905000"/>
            <a:ext cx="5128689" cy="4724400"/>
          </a:xfrm>
          <a:prstGeom prst="rect">
            <a:avLst/>
          </a:prstGeom>
          <a:noFill/>
          <a:ln w="9525">
            <a:noFill/>
            <a:miter lim="800000"/>
            <a:headEnd/>
            <a:tailEnd/>
          </a:ln>
          <a:effectLst/>
        </p:spPr>
      </p:pic>
      <p:sp>
        <p:nvSpPr>
          <p:cNvPr id="2" name="Title 1"/>
          <p:cNvSpPr>
            <a:spLocks noGrp="1"/>
          </p:cNvSpPr>
          <p:nvPr>
            <p:ph type="title"/>
          </p:nvPr>
        </p:nvSpPr>
        <p:spPr/>
        <p:txBody>
          <a:bodyPr>
            <a:normAutofit fontScale="90000"/>
          </a:bodyPr>
          <a:lstStyle/>
          <a:p>
            <a:r>
              <a:rPr lang="en-US" dirty="0" smtClean="0"/>
              <a:t>Segmental Anatomy</a:t>
            </a:r>
            <a:br>
              <a:rPr lang="en-US" dirty="0" smtClean="0"/>
            </a:br>
            <a:r>
              <a:rPr lang="en-US" dirty="0" smtClean="0"/>
              <a:t>(</a:t>
            </a:r>
            <a:r>
              <a:rPr lang="en-US" dirty="0" err="1" smtClean="0"/>
              <a:t>Couinaud</a:t>
            </a:r>
            <a:r>
              <a:rPr lang="en-US" dirty="0" smtClean="0"/>
              <a:t> System)</a:t>
            </a:r>
            <a:endParaRPr lang="en-US" dirty="0"/>
          </a:p>
        </p:txBody>
      </p:sp>
      <p:sp>
        <p:nvSpPr>
          <p:cNvPr id="3" name="Content Placeholder 2"/>
          <p:cNvSpPr>
            <a:spLocks noGrp="1"/>
          </p:cNvSpPr>
          <p:nvPr>
            <p:ph sz="quarter" idx="1"/>
          </p:nvPr>
        </p:nvSpPr>
        <p:spPr>
          <a:xfrm>
            <a:off x="457200" y="4267200"/>
            <a:ext cx="5181600" cy="1858963"/>
          </a:xfrm>
        </p:spPr>
        <p:txBody>
          <a:bodyPr/>
          <a:lstStyle/>
          <a:p>
            <a:r>
              <a:rPr lang="en-US" dirty="0" smtClean="0"/>
              <a:t>Caudate Lobe= Segment I</a:t>
            </a:r>
          </a:p>
          <a:p>
            <a:r>
              <a:rPr lang="en-US" dirty="0" smtClean="0"/>
              <a:t>Left Lobe= Segments II – IV</a:t>
            </a:r>
          </a:p>
          <a:p>
            <a:r>
              <a:rPr lang="en-US" dirty="0" smtClean="0"/>
              <a:t>Right Lobe=Segments V-VIII</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D:\PSU related\PSU\download.jpg"/>
          <p:cNvPicPr>
            <a:picLocks noChangeAspect="1" noChangeArrowheads="1"/>
          </p:cNvPicPr>
          <p:nvPr/>
        </p:nvPicPr>
        <p:blipFill>
          <a:blip r:embed="rId2"/>
          <a:srcRect/>
          <a:stretch>
            <a:fillRect/>
          </a:stretch>
        </p:blipFill>
        <p:spPr bwMode="auto">
          <a:xfrm>
            <a:off x="3397348" y="1600200"/>
            <a:ext cx="5746652" cy="4343400"/>
          </a:xfrm>
          <a:prstGeom prst="rect">
            <a:avLst/>
          </a:prstGeom>
          <a:noFill/>
        </p:spPr>
      </p:pic>
      <p:sp>
        <p:nvSpPr>
          <p:cNvPr id="2" name="Title 1"/>
          <p:cNvSpPr>
            <a:spLocks noGrp="1"/>
          </p:cNvSpPr>
          <p:nvPr>
            <p:ph type="title"/>
          </p:nvPr>
        </p:nvSpPr>
        <p:spPr/>
        <p:txBody>
          <a:bodyPr/>
          <a:lstStyle/>
          <a:p>
            <a:r>
              <a:rPr lang="en-US" dirty="0" smtClean="0"/>
              <a:t>Blood supply of the liver</a:t>
            </a:r>
            <a:endParaRPr lang="en-US" dirty="0"/>
          </a:p>
        </p:txBody>
      </p:sp>
      <p:sp>
        <p:nvSpPr>
          <p:cNvPr id="3" name="Content Placeholder 2"/>
          <p:cNvSpPr>
            <a:spLocks noGrp="1"/>
          </p:cNvSpPr>
          <p:nvPr>
            <p:ph sz="quarter" idx="1"/>
          </p:nvPr>
        </p:nvSpPr>
        <p:spPr>
          <a:xfrm>
            <a:off x="457200" y="1600200"/>
            <a:ext cx="3429000" cy="4525963"/>
          </a:xfrm>
        </p:spPr>
        <p:txBody>
          <a:bodyPr>
            <a:normAutofit fontScale="92500" lnSpcReduction="20000"/>
          </a:bodyPr>
          <a:lstStyle/>
          <a:p>
            <a:r>
              <a:rPr lang="en-US" dirty="0" smtClean="0"/>
              <a:t>Proper hepatic artery </a:t>
            </a:r>
          </a:p>
          <a:p>
            <a:r>
              <a:rPr lang="en-US" dirty="0" smtClean="0"/>
              <a:t>The right and left hepatic arteries enter the </a:t>
            </a:r>
            <a:r>
              <a:rPr lang="en-US" dirty="0" err="1" smtClean="0"/>
              <a:t>porta</a:t>
            </a:r>
            <a:r>
              <a:rPr lang="en-US" dirty="0" smtClean="0"/>
              <a:t> </a:t>
            </a:r>
            <a:r>
              <a:rPr lang="en-US" dirty="0" err="1" smtClean="0"/>
              <a:t>hepatis</a:t>
            </a:r>
            <a:r>
              <a:rPr lang="en-US" dirty="0" smtClean="0"/>
              <a:t>.</a:t>
            </a:r>
          </a:p>
          <a:p>
            <a:r>
              <a:rPr lang="en-US" dirty="0" smtClean="0"/>
              <a:t>The right hepatic artery usually gives off the cystic artery, which runs to the neck of the gallbladder.</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t>Blood supply of the liver</a:t>
            </a:r>
            <a:endParaRPr lang="en-US" b="1" dirty="0"/>
          </a:p>
        </p:txBody>
      </p:sp>
      <p:pic>
        <p:nvPicPr>
          <p:cNvPr id="10242" name="Picture 2"/>
          <p:cNvPicPr>
            <a:picLocks noGrp="1" noChangeAspect="1" noChangeArrowheads="1"/>
          </p:cNvPicPr>
          <p:nvPr>
            <p:ph sz="quarter" idx="1"/>
          </p:nvPr>
        </p:nvPicPr>
        <p:blipFill>
          <a:blip r:embed="rId2"/>
          <a:srcRect t="1695"/>
          <a:stretch>
            <a:fillRect/>
          </a:stretch>
        </p:blipFill>
        <p:spPr bwMode="auto">
          <a:xfrm>
            <a:off x="1692275" y="1676400"/>
            <a:ext cx="5994400" cy="4419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srcRect/>
          <a:stretch>
            <a:fillRect/>
          </a:stretch>
        </p:blipFill>
        <p:spPr bwMode="auto">
          <a:xfrm>
            <a:off x="609600" y="3952875"/>
            <a:ext cx="5130560" cy="290512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IN" dirty="0" smtClean="0"/>
              <a:t>Portal Vein</a:t>
            </a:r>
            <a:endParaRPr lang="en-US" dirty="0"/>
          </a:p>
        </p:txBody>
      </p:sp>
      <p:sp>
        <p:nvSpPr>
          <p:cNvPr id="3" name="Content Placeholder 2"/>
          <p:cNvSpPr>
            <a:spLocks noGrp="1"/>
          </p:cNvSpPr>
          <p:nvPr>
            <p:ph sz="quarter" idx="1"/>
          </p:nvPr>
        </p:nvSpPr>
        <p:spPr>
          <a:xfrm>
            <a:off x="304800" y="1447800"/>
            <a:ext cx="4191000" cy="2895600"/>
          </a:xfrm>
        </p:spPr>
        <p:txBody>
          <a:bodyPr>
            <a:normAutofit/>
          </a:bodyPr>
          <a:lstStyle/>
          <a:p>
            <a:r>
              <a:rPr lang="en-US" dirty="0" smtClean="0"/>
              <a:t>75% of hepatic blood flow</a:t>
            </a:r>
          </a:p>
          <a:p>
            <a:r>
              <a:rPr lang="en-US" dirty="0" smtClean="0"/>
              <a:t>5-8cm length</a:t>
            </a:r>
          </a:p>
          <a:p>
            <a:r>
              <a:rPr lang="en-US" dirty="0" smtClean="0"/>
              <a:t>4-5mm Hg</a:t>
            </a:r>
            <a:endParaRPr lang="en-US" dirty="0"/>
          </a:p>
        </p:txBody>
      </p:sp>
      <p:pic>
        <p:nvPicPr>
          <p:cNvPr id="11266" name="Picture 2"/>
          <p:cNvPicPr>
            <a:picLocks noChangeAspect="1" noChangeArrowheads="1"/>
          </p:cNvPicPr>
          <p:nvPr/>
        </p:nvPicPr>
        <p:blipFill>
          <a:blip r:embed="rId3" cstate="print"/>
          <a:srcRect/>
          <a:stretch>
            <a:fillRect/>
          </a:stretch>
        </p:blipFill>
        <p:spPr bwMode="auto">
          <a:xfrm>
            <a:off x="4876800" y="1600200"/>
            <a:ext cx="3605966" cy="35337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Portal vein</a:t>
            </a:r>
            <a:endParaRPr lang="en-US" dirty="0"/>
          </a:p>
        </p:txBody>
      </p:sp>
      <p:sp>
        <p:nvSpPr>
          <p:cNvPr id="3" name="Content Placeholder 2"/>
          <p:cNvSpPr>
            <a:spLocks noGrp="1"/>
          </p:cNvSpPr>
          <p:nvPr>
            <p:ph sz="quarter" idx="1"/>
          </p:nvPr>
        </p:nvSpPr>
        <p:spPr>
          <a:xfrm>
            <a:off x="457200" y="1600201"/>
            <a:ext cx="8229600" cy="1828800"/>
          </a:xfrm>
        </p:spPr>
        <p:txBody>
          <a:bodyPr/>
          <a:lstStyle/>
          <a:p>
            <a:r>
              <a:rPr lang="en-US" dirty="0" smtClean="0"/>
              <a:t>Laminar Blood flow</a:t>
            </a:r>
          </a:p>
          <a:p>
            <a:r>
              <a:rPr lang="en-US" dirty="0" smtClean="0"/>
              <a:t>– Affects distribution of amebic abscesses and</a:t>
            </a:r>
          </a:p>
          <a:p>
            <a:r>
              <a:rPr lang="en-US" dirty="0" smtClean="0"/>
              <a:t>tumor metastases</a:t>
            </a:r>
            <a:endParaRPr lang="en-US" dirty="0"/>
          </a:p>
        </p:txBody>
      </p:sp>
      <p:pic>
        <p:nvPicPr>
          <p:cNvPr id="12290" name="Picture 2"/>
          <p:cNvPicPr>
            <a:picLocks noChangeAspect="1" noChangeArrowheads="1"/>
          </p:cNvPicPr>
          <p:nvPr/>
        </p:nvPicPr>
        <p:blipFill>
          <a:blip r:embed="rId2"/>
          <a:srcRect/>
          <a:stretch>
            <a:fillRect/>
          </a:stretch>
        </p:blipFill>
        <p:spPr bwMode="auto">
          <a:xfrm>
            <a:off x="685800" y="3429001"/>
            <a:ext cx="6934200" cy="2667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tretch>
            <a:fillRect/>
          </a:stretch>
        </p:blipFill>
        <p:spPr bwMode="auto">
          <a:xfrm>
            <a:off x="1539085" y="1600200"/>
            <a:ext cx="6300780" cy="4495800"/>
          </a:xfrm>
          <a:prstGeom prst="rect">
            <a:avLst/>
          </a:prstGeom>
          <a:noFill/>
          <a:ln w="9525">
            <a:noFill/>
            <a:miter lim="800000"/>
            <a:headEnd/>
            <a:tailEnd/>
          </a:ln>
          <a:effectLst/>
        </p:spPr>
      </p:pic>
      <p:sp>
        <p:nvSpPr>
          <p:cNvPr id="2" name="Text Placeholder 1"/>
          <p:cNvSpPr>
            <a:spLocks noGrp="1"/>
          </p:cNvSpPr>
          <p:nvPr>
            <p:ph type="body" idx="1"/>
          </p:nvPr>
        </p:nvSpPr>
        <p:spPr>
          <a:xfrm>
            <a:off x="2020887" y="3733800"/>
            <a:ext cx="7123113" cy="1673225"/>
          </a:xfrm>
        </p:spPr>
        <p:txBody>
          <a:bodyPr/>
          <a:lstStyle/>
          <a:p>
            <a:r>
              <a:rPr lang="en-IN" b="1" dirty="0" smtClean="0">
                <a:solidFill>
                  <a:schemeClr val="tx1"/>
                </a:solidFill>
              </a:rPr>
              <a:t>TYPES OF LIVER RESECTIONS</a:t>
            </a:r>
            <a:endParaRPr lang="en-US" b="1" dirty="0">
              <a:solidFill>
                <a:schemeClr val="tx1"/>
              </a:solidFill>
            </a:endParaRPr>
          </a:p>
        </p:txBody>
      </p:sp>
      <p:sp>
        <p:nvSpPr>
          <p:cNvPr id="3" name="Title 2"/>
          <p:cNvSpPr>
            <a:spLocks noGrp="1"/>
          </p:cNvSpPr>
          <p:nvPr>
            <p:ph type="title"/>
          </p:nvPr>
        </p:nvSpPr>
        <p:spPr/>
        <p:txBody>
          <a:bodyPr/>
          <a:lstStyle/>
          <a:p>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0400" y="1295400"/>
            <a:ext cx="3057247" cy="584775"/>
          </a:xfrm>
          <a:prstGeom prst="rect">
            <a:avLst/>
          </a:prstGeom>
          <a:solidFill>
            <a:schemeClr val="bg2"/>
          </a:solidFill>
          <a:ln>
            <a:solidFill>
              <a:schemeClr val="tx1"/>
            </a:solidFill>
          </a:ln>
        </p:spPr>
        <p:txBody>
          <a:bodyPr wrap="none" rtlCol="0">
            <a:spAutoFit/>
          </a:bodyPr>
          <a:lstStyle/>
          <a:p>
            <a:r>
              <a:rPr lang="en-IN" sz="3200" dirty="0" smtClean="0"/>
              <a:t>LIVER RESECTION</a:t>
            </a:r>
            <a:endParaRPr lang="en-US" sz="3200" dirty="0"/>
          </a:p>
        </p:txBody>
      </p:sp>
      <p:sp>
        <p:nvSpPr>
          <p:cNvPr id="3" name="TextBox 2"/>
          <p:cNvSpPr txBox="1"/>
          <p:nvPr/>
        </p:nvSpPr>
        <p:spPr>
          <a:xfrm>
            <a:off x="381000" y="4643735"/>
            <a:ext cx="3447739" cy="461665"/>
          </a:xfrm>
          <a:prstGeom prst="rect">
            <a:avLst/>
          </a:prstGeom>
          <a:solidFill>
            <a:schemeClr val="bg2"/>
          </a:solidFill>
          <a:ln>
            <a:solidFill>
              <a:schemeClr val="tx1"/>
            </a:solidFill>
          </a:ln>
        </p:spPr>
        <p:txBody>
          <a:bodyPr wrap="none" rtlCol="0">
            <a:spAutoFit/>
          </a:bodyPr>
          <a:lstStyle/>
          <a:p>
            <a:r>
              <a:rPr lang="en-IN" sz="2400" b="1" dirty="0" smtClean="0"/>
              <a:t>ANATOMIC</a:t>
            </a:r>
            <a:r>
              <a:rPr lang="en-IN" b="1" dirty="0" smtClean="0"/>
              <a:t> LIVER RESECTION</a:t>
            </a:r>
            <a:endParaRPr lang="en-US" b="1" dirty="0"/>
          </a:p>
        </p:txBody>
      </p:sp>
      <p:sp>
        <p:nvSpPr>
          <p:cNvPr id="4" name="TextBox 3"/>
          <p:cNvSpPr txBox="1"/>
          <p:nvPr/>
        </p:nvSpPr>
        <p:spPr>
          <a:xfrm>
            <a:off x="5029200" y="4643735"/>
            <a:ext cx="3997569" cy="461665"/>
          </a:xfrm>
          <a:prstGeom prst="rect">
            <a:avLst/>
          </a:prstGeom>
          <a:solidFill>
            <a:schemeClr val="bg2"/>
          </a:solidFill>
          <a:ln>
            <a:solidFill>
              <a:schemeClr val="tx1"/>
            </a:solidFill>
          </a:ln>
        </p:spPr>
        <p:txBody>
          <a:bodyPr wrap="none" rtlCol="0">
            <a:spAutoFit/>
          </a:bodyPr>
          <a:lstStyle/>
          <a:p>
            <a:r>
              <a:rPr lang="en-IN" b="1" dirty="0" smtClean="0"/>
              <a:t>NON </a:t>
            </a:r>
            <a:r>
              <a:rPr lang="en-IN" sz="2400" b="1" dirty="0" smtClean="0"/>
              <a:t>ANATOMIC</a:t>
            </a:r>
            <a:r>
              <a:rPr lang="en-IN" b="1" dirty="0" smtClean="0"/>
              <a:t> LIVER RESECTION</a:t>
            </a:r>
            <a:endParaRPr lang="en-US" b="1" dirty="0"/>
          </a:p>
        </p:txBody>
      </p:sp>
      <p:sp>
        <p:nvSpPr>
          <p:cNvPr id="5" name="Bent-Up Arrow 4"/>
          <p:cNvSpPr/>
          <p:nvPr/>
        </p:nvSpPr>
        <p:spPr>
          <a:xfrm rot="10800000">
            <a:off x="1828800" y="1447800"/>
            <a:ext cx="1371600" cy="31242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Bent-Up Arrow 5"/>
          <p:cNvSpPr/>
          <p:nvPr/>
        </p:nvSpPr>
        <p:spPr>
          <a:xfrm rot="10800000" flipH="1">
            <a:off x="6248400" y="1371600"/>
            <a:ext cx="1676400" cy="31242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0400" y="1295400"/>
            <a:ext cx="3057247" cy="584775"/>
          </a:xfrm>
          <a:prstGeom prst="rect">
            <a:avLst/>
          </a:prstGeom>
          <a:solidFill>
            <a:schemeClr val="bg2"/>
          </a:solidFill>
          <a:ln>
            <a:solidFill>
              <a:schemeClr val="tx1"/>
            </a:solidFill>
          </a:ln>
        </p:spPr>
        <p:txBody>
          <a:bodyPr wrap="none" rtlCol="0">
            <a:spAutoFit/>
          </a:bodyPr>
          <a:lstStyle/>
          <a:p>
            <a:r>
              <a:rPr lang="en-IN" sz="3200" dirty="0" smtClean="0"/>
              <a:t>LIVER RESECTION</a:t>
            </a:r>
            <a:endParaRPr lang="en-US" sz="3200" dirty="0"/>
          </a:p>
        </p:txBody>
      </p:sp>
      <p:sp>
        <p:nvSpPr>
          <p:cNvPr id="3" name="TextBox 2"/>
          <p:cNvSpPr txBox="1"/>
          <p:nvPr/>
        </p:nvSpPr>
        <p:spPr>
          <a:xfrm>
            <a:off x="381000" y="4643735"/>
            <a:ext cx="3718582" cy="461665"/>
          </a:xfrm>
          <a:prstGeom prst="rect">
            <a:avLst/>
          </a:prstGeom>
          <a:solidFill>
            <a:schemeClr val="bg2"/>
          </a:solidFill>
          <a:ln>
            <a:solidFill>
              <a:schemeClr val="tx1"/>
            </a:solidFill>
          </a:ln>
        </p:spPr>
        <p:txBody>
          <a:bodyPr wrap="none" rtlCol="0">
            <a:spAutoFit/>
          </a:bodyPr>
          <a:lstStyle/>
          <a:p>
            <a:r>
              <a:rPr lang="en-IN" sz="2400" b="1" dirty="0" smtClean="0"/>
              <a:t>ACCORDING TO SEGMENT </a:t>
            </a:r>
            <a:endParaRPr lang="en-US" b="1" dirty="0"/>
          </a:p>
        </p:txBody>
      </p:sp>
      <p:sp>
        <p:nvSpPr>
          <p:cNvPr id="4" name="TextBox 3"/>
          <p:cNvSpPr txBox="1"/>
          <p:nvPr/>
        </p:nvSpPr>
        <p:spPr>
          <a:xfrm>
            <a:off x="3821966" y="5410200"/>
            <a:ext cx="5322034" cy="461665"/>
          </a:xfrm>
          <a:prstGeom prst="rect">
            <a:avLst/>
          </a:prstGeom>
          <a:solidFill>
            <a:schemeClr val="bg2"/>
          </a:solidFill>
          <a:ln>
            <a:solidFill>
              <a:schemeClr val="tx1"/>
            </a:solidFill>
          </a:ln>
        </p:spPr>
        <p:txBody>
          <a:bodyPr wrap="none" rtlCol="0">
            <a:spAutoFit/>
          </a:bodyPr>
          <a:lstStyle/>
          <a:p>
            <a:r>
              <a:rPr lang="en-IN" sz="2400" b="1" dirty="0" smtClean="0"/>
              <a:t>ACCORDING TO SURGICAL TECHNIQUE</a:t>
            </a:r>
            <a:endParaRPr lang="en-US" sz="2400" b="1" dirty="0"/>
          </a:p>
        </p:txBody>
      </p:sp>
      <p:sp>
        <p:nvSpPr>
          <p:cNvPr id="5" name="Bent-Up Arrow 4"/>
          <p:cNvSpPr/>
          <p:nvPr/>
        </p:nvSpPr>
        <p:spPr>
          <a:xfrm rot="10800000">
            <a:off x="1828800" y="1447800"/>
            <a:ext cx="1371600" cy="31242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Bent-Up Arrow 5"/>
          <p:cNvSpPr/>
          <p:nvPr/>
        </p:nvSpPr>
        <p:spPr>
          <a:xfrm rot="10800000" flipH="1">
            <a:off x="6248401" y="1371600"/>
            <a:ext cx="1676400" cy="40386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Morphological anatomy</a:t>
            </a:r>
            <a:endParaRPr lang="en-US" dirty="0"/>
          </a:p>
        </p:txBody>
      </p:sp>
      <p:sp>
        <p:nvSpPr>
          <p:cNvPr id="3" name="Content Placeholder 2"/>
          <p:cNvSpPr>
            <a:spLocks noGrp="1"/>
          </p:cNvSpPr>
          <p:nvPr>
            <p:ph sz="quarter" idx="1"/>
          </p:nvPr>
        </p:nvSpPr>
        <p:spPr>
          <a:xfrm>
            <a:off x="457200" y="1600201"/>
            <a:ext cx="8229600" cy="2362200"/>
          </a:xfrm>
        </p:spPr>
        <p:txBody>
          <a:bodyPr/>
          <a:lstStyle/>
          <a:p>
            <a:r>
              <a:rPr lang="en-US" dirty="0" err="1" smtClean="0"/>
              <a:t>Glisson’s</a:t>
            </a:r>
            <a:r>
              <a:rPr lang="en-US" dirty="0" smtClean="0"/>
              <a:t> Capsule</a:t>
            </a:r>
          </a:p>
          <a:p>
            <a:r>
              <a:rPr lang="en-US" dirty="0" smtClean="0"/>
              <a:t>Peritoneal Membrane</a:t>
            </a:r>
          </a:p>
          <a:p>
            <a:r>
              <a:rPr lang="en-US" dirty="0" smtClean="0"/>
              <a:t>Peritoneum</a:t>
            </a:r>
          </a:p>
          <a:p>
            <a:r>
              <a:rPr lang="en-US" dirty="0" smtClean="0"/>
              <a:t>Bare patch under diaphragm next to IVC</a:t>
            </a:r>
            <a:endParaRPr lang="en-US" dirty="0"/>
          </a:p>
        </p:txBody>
      </p:sp>
      <p:pic>
        <p:nvPicPr>
          <p:cNvPr id="3074" name="Picture 2"/>
          <p:cNvPicPr>
            <a:picLocks noChangeAspect="1" noChangeArrowheads="1"/>
          </p:cNvPicPr>
          <p:nvPr/>
        </p:nvPicPr>
        <p:blipFill>
          <a:blip r:embed="rId2"/>
          <a:srcRect/>
          <a:stretch>
            <a:fillRect/>
          </a:stretch>
        </p:blipFill>
        <p:spPr bwMode="auto">
          <a:xfrm>
            <a:off x="228600" y="3876675"/>
            <a:ext cx="8915400" cy="29813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36726" y="914400"/>
            <a:ext cx="1644874" cy="369332"/>
          </a:xfrm>
          <a:prstGeom prst="rect">
            <a:avLst/>
          </a:prstGeom>
          <a:solidFill>
            <a:schemeClr val="bg2"/>
          </a:solidFill>
          <a:ln>
            <a:solidFill>
              <a:schemeClr val="tx1"/>
            </a:solidFill>
          </a:ln>
        </p:spPr>
        <p:txBody>
          <a:bodyPr wrap="none" rtlCol="0">
            <a:spAutoFit/>
          </a:bodyPr>
          <a:lstStyle/>
          <a:p>
            <a:r>
              <a:rPr lang="en-IN" b="1" dirty="0" smtClean="0"/>
              <a:t>HEPATECTOMY</a:t>
            </a:r>
            <a:endParaRPr lang="en-US" b="1" dirty="0"/>
          </a:p>
        </p:txBody>
      </p:sp>
      <p:sp>
        <p:nvSpPr>
          <p:cNvPr id="3" name="TextBox 2"/>
          <p:cNvSpPr txBox="1"/>
          <p:nvPr/>
        </p:nvSpPr>
        <p:spPr>
          <a:xfrm>
            <a:off x="533400" y="2362200"/>
            <a:ext cx="1223412" cy="369332"/>
          </a:xfrm>
          <a:prstGeom prst="rect">
            <a:avLst/>
          </a:prstGeom>
          <a:solidFill>
            <a:schemeClr val="bg2"/>
          </a:solidFill>
          <a:ln>
            <a:solidFill>
              <a:schemeClr val="tx1"/>
            </a:solidFill>
          </a:ln>
        </p:spPr>
        <p:txBody>
          <a:bodyPr wrap="none" rtlCol="0">
            <a:spAutoFit/>
          </a:bodyPr>
          <a:lstStyle/>
          <a:p>
            <a:r>
              <a:rPr lang="en-IN" b="1" dirty="0" smtClean="0"/>
              <a:t>EXTENDED</a:t>
            </a:r>
            <a:endParaRPr lang="en-US" b="1" dirty="0"/>
          </a:p>
        </p:txBody>
      </p:sp>
      <p:sp>
        <p:nvSpPr>
          <p:cNvPr id="4" name="TextBox 3"/>
          <p:cNvSpPr txBox="1"/>
          <p:nvPr/>
        </p:nvSpPr>
        <p:spPr>
          <a:xfrm>
            <a:off x="1965537" y="4495800"/>
            <a:ext cx="930063" cy="369332"/>
          </a:xfrm>
          <a:prstGeom prst="rect">
            <a:avLst/>
          </a:prstGeom>
          <a:solidFill>
            <a:schemeClr val="bg2"/>
          </a:solidFill>
          <a:ln>
            <a:solidFill>
              <a:schemeClr val="tx1"/>
            </a:solidFill>
          </a:ln>
        </p:spPr>
        <p:txBody>
          <a:bodyPr wrap="none" rtlCol="0">
            <a:spAutoFit/>
          </a:bodyPr>
          <a:lstStyle/>
          <a:p>
            <a:r>
              <a:rPr lang="en-IN" b="1" dirty="0" smtClean="0"/>
              <a:t>MAJOR</a:t>
            </a:r>
            <a:endParaRPr lang="en-US" b="1" dirty="0"/>
          </a:p>
        </p:txBody>
      </p:sp>
      <p:sp>
        <p:nvSpPr>
          <p:cNvPr id="5" name="TextBox 4"/>
          <p:cNvSpPr txBox="1"/>
          <p:nvPr/>
        </p:nvSpPr>
        <p:spPr>
          <a:xfrm>
            <a:off x="3886200" y="2209800"/>
            <a:ext cx="1846980" cy="369332"/>
          </a:xfrm>
          <a:prstGeom prst="rect">
            <a:avLst/>
          </a:prstGeom>
          <a:solidFill>
            <a:schemeClr val="bg2"/>
          </a:solidFill>
          <a:ln>
            <a:solidFill>
              <a:schemeClr val="tx1"/>
            </a:solidFill>
          </a:ln>
        </p:spPr>
        <p:txBody>
          <a:bodyPr wrap="none" rtlCol="0">
            <a:spAutoFit/>
          </a:bodyPr>
          <a:lstStyle/>
          <a:p>
            <a:r>
              <a:rPr lang="en-IN" b="1" dirty="0" smtClean="0"/>
              <a:t>SUPEREXTENDED</a:t>
            </a:r>
            <a:endParaRPr lang="en-US" b="1" dirty="0"/>
          </a:p>
        </p:txBody>
      </p:sp>
      <p:sp>
        <p:nvSpPr>
          <p:cNvPr id="6" name="TextBox 5"/>
          <p:cNvSpPr txBox="1"/>
          <p:nvPr/>
        </p:nvSpPr>
        <p:spPr>
          <a:xfrm>
            <a:off x="7391400" y="2590800"/>
            <a:ext cx="990600" cy="381000"/>
          </a:xfrm>
          <a:prstGeom prst="rect">
            <a:avLst/>
          </a:prstGeom>
          <a:solidFill>
            <a:schemeClr val="bg2"/>
          </a:solidFill>
          <a:ln>
            <a:solidFill>
              <a:schemeClr val="tx1"/>
            </a:solidFill>
          </a:ln>
        </p:spPr>
        <p:txBody>
          <a:bodyPr wrap="square" rtlCol="0">
            <a:spAutoFit/>
          </a:bodyPr>
          <a:lstStyle/>
          <a:p>
            <a:r>
              <a:rPr lang="en-IN" b="1" dirty="0" smtClean="0"/>
              <a:t>LIMITED</a:t>
            </a:r>
            <a:endParaRPr lang="en-US" b="1" dirty="0"/>
          </a:p>
        </p:txBody>
      </p:sp>
      <p:sp>
        <p:nvSpPr>
          <p:cNvPr id="7" name="TextBox 6"/>
          <p:cNvSpPr txBox="1"/>
          <p:nvPr/>
        </p:nvSpPr>
        <p:spPr>
          <a:xfrm>
            <a:off x="609600" y="5715000"/>
            <a:ext cx="891591" cy="646331"/>
          </a:xfrm>
          <a:prstGeom prst="rect">
            <a:avLst/>
          </a:prstGeom>
          <a:solidFill>
            <a:schemeClr val="bg2"/>
          </a:solidFill>
          <a:ln>
            <a:solidFill>
              <a:schemeClr val="tx1"/>
            </a:solidFill>
          </a:ln>
        </p:spPr>
        <p:txBody>
          <a:bodyPr wrap="none" rtlCol="0">
            <a:spAutoFit/>
          </a:bodyPr>
          <a:lstStyle/>
          <a:p>
            <a:pPr algn="ctr"/>
            <a:r>
              <a:rPr lang="en-IN" b="1" dirty="0" smtClean="0"/>
              <a:t>RIGHT</a:t>
            </a:r>
          </a:p>
          <a:p>
            <a:pPr algn="ctr"/>
            <a:r>
              <a:rPr lang="en-IN" b="1" dirty="0" smtClean="0"/>
              <a:t>(4 SEG)</a:t>
            </a:r>
            <a:endParaRPr lang="en-US" b="1" dirty="0"/>
          </a:p>
        </p:txBody>
      </p:sp>
      <p:sp>
        <p:nvSpPr>
          <p:cNvPr id="8" name="TextBox 7"/>
          <p:cNvSpPr txBox="1"/>
          <p:nvPr/>
        </p:nvSpPr>
        <p:spPr>
          <a:xfrm>
            <a:off x="2286000" y="5715000"/>
            <a:ext cx="891591" cy="646331"/>
          </a:xfrm>
          <a:prstGeom prst="rect">
            <a:avLst/>
          </a:prstGeom>
          <a:solidFill>
            <a:schemeClr val="bg2"/>
          </a:solidFill>
          <a:ln>
            <a:solidFill>
              <a:schemeClr val="tx1"/>
            </a:solidFill>
          </a:ln>
        </p:spPr>
        <p:txBody>
          <a:bodyPr wrap="none" rtlCol="0">
            <a:spAutoFit/>
          </a:bodyPr>
          <a:lstStyle/>
          <a:p>
            <a:r>
              <a:rPr lang="en-IN" b="1" dirty="0" smtClean="0"/>
              <a:t>LEFT</a:t>
            </a:r>
          </a:p>
          <a:p>
            <a:r>
              <a:rPr lang="en-IN" b="1" dirty="0" smtClean="0"/>
              <a:t>(4 SEG)</a:t>
            </a:r>
            <a:endParaRPr lang="en-US" b="1" dirty="0"/>
          </a:p>
        </p:txBody>
      </p:sp>
      <p:sp>
        <p:nvSpPr>
          <p:cNvPr id="9" name="TextBox 8"/>
          <p:cNvSpPr txBox="1"/>
          <p:nvPr/>
        </p:nvSpPr>
        <p:spPr>
          <a:xfrm>
            <a:off x="3810000" y="5715000"/>
            <a:ext cx="962123" cy="923330"/>
          </a:xfrm>
          <a:prstGeom prst="rect">
            <a:avLst/>
          </a:prstGeom>
          <a:solidFill>
            <a:schemeClr val="bg2"/>
          </a:solidFill>
          <a:ln>
            <a:solidFill>
              <a:schemeClr val="tx1"/>
            </a:solidFill>
          </a:ln>
        </p:spPr>
        <p:txBody>
          <a:bodyPr wrap="none" rtlCol="0">
            <a:spAutoFit/>
          </a:bodyPr>
          <a:lstStyle/>
          <a:p>
            <a:r>
              <a:rPr lang="en-IN" b="1" dirty="0" smtClean="0"/>
              <a:t>TRISEG</a:t>
            </a:r>
          </a:p>
          <a:p>
            <a:r>
              <a:rPr lang="en-IN" b="1" dirty="0" smtClean="0"/>
              <a:t>(3 SEG)</a:t>
            </a:r>
          </a:p>
          <a:p>
            <a:r>
              <a:rPr lang="en-IN" b="1" dirty="0" err="1" smtClean="0"/>
              <a:t>Eg</a:t>
            </a:r>
            <a:r>
              <a:rPr lang="en-IN" b="1" dirty="0" smtClean="0"/>
              <a:t> 4,5,6</a:t>
            </a:r>
            <a:endParaRPr lang="en-US" b="1" dirty="0"/>
          </a:p>
        </p:txBody>
      </p:sp>
      <p:sp>
        <p:nvSpPr>
          <p:cNvPr id="10" name="Bent-Up Arrow 9"/>
          <p:cNvSpPr/>
          <p:nvPr/>
        </p:nvSpPr>
        <p:spPr>
          <a:xfrm rot="10800000">
            <a:off x="2057400" y="914400"/>
            <a:ext cx="1383792" cy="35052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Bent-Up Arrow 10"/>
          <p:cNvSpPr/>
          <p:nvPr/>
        </p:nvSpPr>
        <p:spPr>
          <a:xfrm rot="10800000">
            <a:off x="762000" y="914400"/>
            <a:ext cx="2755392" cy="1447800"/>
          </a:xfrm>
          <a:prstGeom prst="bentUpArrow">
            <a:avLst>
              <a:gd name="adj1" fmla="val 25000"/>
              <a:gd name="adj2" fmla="val 1981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Bent-Up Arrow 11"/>
          <p:cNvSpPr/>
          <p:nvPr/>
        </p:nvSpPr>
        <p:spPr>
          <a:xfrm rot="10800000" flipH="1">
            <a:off x="5181600" y="914400"/>
            <a:ext cx="3048000" cy="16002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4191000" y="1307592"/>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391400" y="3505200"/>
            <a:ext cx="990600" cy="646331"/>
          </a:xfrm>
          <a:prstGeom prst="rect">
            <a:avLst/>
          </a:prstGeom>
          <a:solidFill>
            <a:schemeClr val="bg2"/>
          </a:solidFill>
          <a:ln>
            <a:solidFill>
              <a:schemeClr val="tx1"/>
            </a:solidFill>
          </a:ln>
        </p:spPr>
        <p:txBody>
          <a:bodyPr wrap="square" rtlCol="0">
            <a:spAutoFit/>
          </a:bodyPr>
          <a:lstStyle/>
          <a:p>
            <a:r>
              <a:rPr lang="en-IN" b="1" dirty="0" smtClean="0"/>
              <a:t>UPTO 2 SEG</a:t>
            </a:r>
            <a:endParaRPr lang="en-US" b="1" dirty="0"/>
          </a:p>
        </p:txBody>
      </p:sp>
      <p:sp>
        <p:nvSpPr>
          <p:cNvPr id="15" name="TextBox 14"/>
          <p:cNvSpPr txBox="1"/>
          <p:nvPr/>
        </p:nvSpPr>
        <p:spPr>
          <a:xfrm>
            <a:off x="7467600" y="4724400"/>
            <a:ext cx="1447800" cy="1200329"/>
          </a:xfrm>
          <a:prstGeom prst="rect">
            <a:avLst/>
          </a:prstGeom>
          <a:solidFill>
            <a:schemeClr val="bg2"/>
          </a:solidFill>
          <a:ln>
            <a:solidFill>
              <a:schemeClr val="tx1"/>
            </a:solidFill>
          </a:ln>
        </p:spPr>
        <p:txBody>
          <a:bodyPr wrap="square" rtlCol="0">
            <a:spAutoFit/>
          </a:bodyPr>
          <a:lstStyle/>
          <a:p>
            <a:pPr marL="342900" indent="-342900">
              <a:buAutoNum type="arabicPeriod"/>
            </a:pPr>
            <a:r>
              <a:rPr lang="en-IN" b="1" dirty="0" smtClean="0"/>
              <a:t>BISEG</a:t>
            </a:r>
          </a:p>
          <a:p>
            <a:pPr marL="342900" indent="-342900">
              <a:buAutoNum type="arabicPeriod"/>
            </a:pPr>
            <a:r>
              <a:rPr lang="en-IN" b="1" dirty="0" smtClean="0"/>
              <a:t>SUBSEG</a:t>
            </a:r>
          </a:p>
          <a:p>
            <a:pPr marL="342900" indent="-342900">
              <a:buAutoNum type="arabicPeriod"/>
            </a:pPr>
            <a:r>
              <a:rPr lang="en-IN" b="1" dirty="0" smtClean="0"/>
              <a:t>SECT</a:t>
            </a:r>
          </a:p>
          <a:p>
            <a:endParaRPr lang="en-US" b="1" dirty="0"/>
          </a:p>
        </p:txBody>
      </p:sp>
      <p:sp>
        <p:nvSpPr>
          <p:cNvPr id="16" name="Down Arrow 15"/>
          <p:cNvSpPr/>
          <p:nvPr/>
        </p:nvSpPr>
        <p:spPr>
          <a:xfrm>
            <a:off x="7620000" y="2971800"/>
            <a:ext cx="484632"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7696200" y="4191000"/>
            <a:ext cx="484632"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09600" y="3657600"/>
            <a:ext cx="1551387" cy="369332"/>
          </a:xfrm>
          <a:prstGeom prst="rect">
            <a:avLst/>
          </a:prstGeom>
          <a:solidFill>
            <a:schemeClr val="bg2"/>
          </a:solidFill>
          <a:ln>
            <a:solidFill>
              <a:schemeClr val="tx1"/>
            </a:solidFill>
          </a:ln>
        </p:spPr>
        <p:txBody>
          <a:bodyPr wrap="none" rtlCol="0">
            <a:spAutoFit/>
          </a:bodyPr>
          <a:lstStyle/>
          <a:p>
            <a:r>
              <a:rPr lang="en-IN" b="1" dirty="0" smtClean="0"/>
              <a:t>LEFT TO 1/5/8</a:t>
            </a:r>
            <a:endParaRPr lang="en-US" b="1" dirty="0"/>
          </a:p>
        </p:txBody>
      </p:sp>
      <p:sp>
        <p:nvSpPr>
          <p:cNvPr id="19" name="TextBox 18"/>
          <p:cNvSpPr txBox="1"/>
          <p:nvPr/>
        </p:nvSpPr>
        <p:spPr>
          <a:xfrm>
            <a:off x="0" y="3059668"/>
            <a:ext cx="1218923" cy="369332"/>
          </a:xfrm>
          <a:prstGeom prst="rect">
            <a:avLst/>
          </a:prstGeom>
          <a:solidFill>
            <a:schemeClr val="bg2"/>
          </a:solidFill>
          <a:ln>
            <a:solidFill>
              <a:schemeClr val="tx1"/>
            </a:solidFill>
          </a:ln>
        </p:spPr>
        <p:txBody>
          <a:bodyPr wrap="none" rtlCol="0">
            <a:spAutoFit/>
          </a:bodyPr>
          <a:lstStyle/>
          <a:p>
            <a:r>
              <a:rPr lang="en-IN" b="1" dirty="0" smtClean="0"/>
              <a:t>RT TO 1/4 </a:t>
            </a:r>
            <a:endParaRPr lang="en-US" b="1" dirty="0"/>
          </a:p>
        </p:txBody>
      </p:sp>
      <p:sp>
        <p:nvSpPr>
          <p:cNvPr id="20" name="Down Arrow 19"/>
          <p:cNvSpPr/>
          <p:nvPr/>
        </p:nvSpPr>
        <p:spPr>
          <a:xfrm>
            <a:off x="1295400" y="2743200"/>
            <a:ext cx="484632" cy="838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a:off x="381000" y="2667000"/>
            <a:ext cx="484632"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rot="2658429">
            <a:off x="1397064" y="4825118"/>
            <a:ext cx="484632" cy="8968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p:cNvSpPr/>
          <p:nvPr/>
        </p:nvSpPr>
        <p:spPr>
          <a:xfrm>
            <a:off x="2438400" y="5029200"/>
            <a:ext cx="484632"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23"/>
          <p:cNvSpPr/>
          <p:nvPr/>
        </p:nvSpPr>
        <p:spPr>
          <a:xfrm rot="18536724">
            <a:off x="3183428" y="4696033"/>
            <a:ext cx="484632" cy="11675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962400" y="3200400"/>
            <a:ext cx="747320" cy="369332"/>
          </a:xfrm>
          <a:prstGeom prst="rect">
            <a:avLst/>
          </a:prstGeom>
          <a:solidFill>
            <a:schemeClr val="bg2"/>
          </a:solidFill>
          <a:ln>
            <a:solidFill>
              <a:schemeClr val="tx1"/>
            </a:solidFill>
          </a:ln>
        </p:spPr>
        <p:txBody>
          <a:bodyPr wrap="none" rtlCol="0">
            <a:spAutoFit/>
          </a:bodyPr>
          <a:lstStyle/>
          <a:p>
            <a:r>
              <a:rPr lang="en-IN" b="1" dirty="0" smtClean="0"/>
              <a:t>6 SEG</a:t>
            </a:r>
            <a:endParaRPr lang="en-US" b="1" dirty="0"/>
          </a:p>
        </p:txBody>
      </p:sp>
      <p:sp>
        <p:nvSpPr>
          <p:cNvPr id="26" name="TextBox 25"/>
          <p:cNvSpPr txBox="1"/>
          <p:nvPr/>
        </p:nvSpPr>
        <p:spPr>
          <a:xfrm>
            <a:off x="4038600" y="4191000"/>
            <a:ext cx="1218923" cy="369332"/>
          </a:xfrm>
          <a:prstGeom prst="rect">
            <a:avLst/>
          </a:prstGeom>
          <a:solidFill>
            <a:schemeClr val="bg2"/>
          </a:solidFill>
          <a:ln>
            <a:solidFill>
              <a:schemeClr val="tx1"/>
            </a:solidFill>
          </a:ln>
        </p:spPr>
        <p:txBody>
          <a:bodyPr wrap="none" rtlCol="0">
            <a:spAutoFit/>
          </a:bodyPr>
          <a:lstStyle/>
          <a:p>
            <a:r>
              <a:rPr lang="en-IN" b="1" dirty="0" smtClean="0"/>
              <a:t>RT TO 1&amp;4</a:t>
            </a:r>
            <a:endParaRPr lang="en-US" b="1" dirty="0"/>
          </a:p>
        </p:txBody>
      </p:sp>
      <p:sp>
        <p:nvSpPr>
          <p:cNvPr id="27" name="Down Arrow 26"/>
          <p:cNvSpPr/>
          <p:nvPr/>
        </p:nvSpPr>
        <p:spPr>
          <a:xfrm>
            <a:off x="4191000" y="2667000"/>
            <a:ext cx="484632"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own Arrow 27"/>
          <p:cNvSpPr/>
          <p:nvPr/>
        </p:nvSpPr>
        <p:spPr>
          <a:xfrm>
            <a:off x="4191000" y="3581400"/>
            <a:ext cx="484632"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143000" y="228600"/>
            <a:ext cx="6536405" cy="400110"/>
          </a:xfrm>
          <a:prstGeom prst="rect">
            <a:avLst/>
          </a:prstGeom>
          <a:solidFill>
            <a:schemeClr val="tx2">
              <a:lumMod val="20000"/>
              <a:lumOff val="80000"/>
            </a:schemeClr>
          </a:solidFill>
        </p:spPr>
        <p:txBody>
          <a:bodyPr wrap="none" rtlCol="0">
            <a:spAutoFit/>
          </a:bodyPr>
          <a:lstStyle/>
          <a:p>
            <a:r>
              <a:rPr lang="en-IN" sz="2000" b="1" dirty="0" smtClean="0"/>
              <a:t>HEPATECTOMY ACCORDING TO THE SEGMENTS REMOVED</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up)">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up)">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up)">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wipe(up)">
                                      <p:cBhvr>
                                        <p:cTn id="65" dur="5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22" presetClass="entr" presetSubtype="2" fill="hold" grpId="0"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wipe(right)">
                                      <p:cBhvr>
                                        <p:cTn id="74" dur="500"/>
                                        <p:tgtEl>
                                          <p:spTgt spid="11"/>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wipe(up)">
                                      <p:cBhvr>
                                        <p:cTn id="83" dur="500"/>
                                        <p:tgtEl>
                                          <p:spTgt spid="21"/>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19"/>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wipe(up)">
                                      <p:cBhvr>
                                        <p:cTn id="92" dur="500"/>
                                        <p:tgtEl>
                                          <p:spTgt spid="20"/>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22" presetClass="entr" presetSubtype="1" fill="hold" grpId="0" nodeType="clickEffect">
                                  <p:stCondLst>
                                    <p:cond delay="0"/>
                                  </p:stCondLst>
                                  <p:childTnLst>
                                    <p:set>
                                      <p:cBhvr>
                                        <p:cTn id="100" dur="1" fill="hold">
                                          <p:stCondLst>
                                            <p:cond delay="0"/>
                                          </p:stCondLst>
                                        </p:cTn>
                                        <p:tgtEl>
                                          <p:spTgt spid="13"/>
                                        </p:tgtEl>
                                        <p:attrNameLst>
                                          <p:attrName>style.visibility</p:attrName>
                                        </p:attrNameLst>
                                      </p:cBhvr>
                                      <p:to>
                                        <p:strVal val="visible"/>
                                      </p:to>
                                    </p:set>
                                    <p:animEffect transition="in" filter="wipe(up)">
                                      <p:cBhvr>
                                        <p:cTn id="101" dur="500"/>
                                        <p:tgtEl>
                                          <p:spTgt spid="13"/>
                                        </p:tgtEl>
                                      </p:cBhvr>
                                    </p:animEffec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5"/>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22" presetClass="entr" presetSubtype="1" fill="hold" grpId="0" nodeType="clickEffect">
                                  <p:stCondLst>
                                    <p:cond delay="0"/>
                                  </p:stCondLst>
                                  <p:childTnLst>
                                    <p:set>
                                      <p:cBhvr>
                                        <p:cTn id="109" dur="1" fill="hold">
                                          <p:stCondLst>
                                            <p:cond delay="0"/>
                                          </p:stCondLst>
                                        </p:cTn>
                                        <p:tgtEl>
                                          <p:spTgt spid="27"/>
                                        </p:tgtEl>
                                        <p:attrNameLst>
                                          <p:attrName>style.visibility</p:attrName>
                                        </p:attrNameLst>
                                      </p:cBhvr>
                                      <p:to>
                                        <p:strVal val="visible"/>
                                      </p:to>
                                    </p:set>
                                    <p:animEffect transition="in" filter="wipe(up)">
                                      <p:cBhvr>
                                        <p:cTn id="110" dur="500"/>
                                        <p:tgtEl>
                                          <p:spTgt spid="27"/>
                                        </p:tgtEl>
                                      </p:cBhvr>
                                    </p:animEffec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grpId="0" nodeType="clickEffect">
                                  <p:stCondLst>
                                    <p:cond delay="0"/>
                                  </p:stCondLst>
                                  <p:childTnLst>
                                    <p:set>
                                      <p:cBhvr>
                                        <p:cTn id="118" dur="1" fill="hold">
                                          <p:stCondLst>
                                            <p:cond delay="0"/>
                                          </p:stCondLst>
                                        </p:cTn>
                                        <p:tgtEl>
                                          <p:spTgt spid="28"/>
                                        </p:tgtEl>
                                        <p:attrNameLst>
                                          <p:attrName>style.visibility</p:attrName>
                                        </p:attrNameLst>
                                      </p:cBhvr>
                                      <p:to>
                                        <p:strVal val="visible"/>
                                      </p:to>
                                    </p:set>
                                    <p:animEffect transition="in" filter="wipe(up)">
                                      <p:cBhvr>
                                        <p:cTn id="119" dur="500"/>
                                        <p:tgtEl>
                                          <p:spTgt spid="28"/>
                                        </p:tgtEl>
                                      </p:cBhvr>
                                    </p:animEffec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228600"/>
            <a:ext cx="6642203" cy="400110"/>
          </a:xfrm>
          <a:prstGeom prst="rect">
            <a:avLst/>
          </a:prstGeom>
          <a:solidFill>
            <a:schemeClr val="tx2">
              <a:lumMod val="20000"/>
              <a:lumOff val="80000"/>
            </a:schemeClr>
          </a:solidFill>
        </p:spPr>
        <p:txBody>
          <a:bodyPr wrap="none" rtlCol="0">
            <a:spAutoFit/>
          </a:bodyPr>
          <a:lstStyle/>
          <a:p>
            <a:r>
              <a:rPr lang="en-IN" sz="2000" b="1" dirty="0" smtClean="0"/>
              <a:t>HEPATECTOMY ACCORDING TO THE SURGICAL TECHNIQUE</a:t>
            </a:r>
            <a:endParaRPr lang="en-US" sz="2000" b="1" dirty="0"/>
          </a:p>
        </p:txBody>
      </p:sp>
      <p:sp>
        <p:nvSpPr>
          <p:cNvPr id="3" name="TextBox 2"/>
          <p:cNvSpPr txBox="1"/>
          <p:nvPr/>
        </p:nvSpPr>
        <p:spPr>
          <a:xfrm>
            <a:off x="6705600" y="1371600"/>
            <a:ext cx="2438400" cy="523220"/>
          </a:xfrm>
          <a:prstGeom prst="rect">
            <a:avLst/>
          </a:prstGeom>
          <a:solidFill>
            <a:schemeClr val="bg2"/>
          </a:solidFill>
          <a:ln>
            <a:solidFill>
              <a:schemeClr val="tx1"/>
            </a:solidFill>
          </a:ln>
        </p:spPr>
        <p:txBody>
          <a:bodyPr wrap="square" rtlCol="0">
            <a:spAutoFit/>
          </a:bodyPr>
          <a:lstStyle/>
          <a:p>
            <a:r>
              <a:rPr lang="en-IN" sz="2800" b="1" dirty="0" smtClean="0"/>
              <a:t>HEPATECTOMY</a:t>
            </a:r>
            <a:endParaRPr lang="en-US" sz="2800" b="1" dirty="0"/>
          </a:p>
        </p:txBody>
      </p:sp>
      <p:sp>
        <p:nvSpPr>
          <p:cNvPr id="4" name="TextBox 3"/>
          <p:cNvSpPr txBox="1"/>
          <p:nvPr/>
        </p:nvSpPr>
        <p:spPr>
          <a:xfrm>
            <a:off x="0" y="1447800"/>
            <a:ext cx="3563091" cy="369332"/>
          </a:xfrm>
          <a:prstGeom prst="rect">
            <a:avLst/>
          </a:prstGeom>
          <a:solidFill>
            <a:schemeClr val="bg2"/>
          </a:solidFill>
          <a:ln>
            <a:solidFill>
              <a:schemeClr val="tx1"/>
            </a:solidFill>
          </a:ln>
        </p:spPr>
        <p:txBody>
          <a:bodyPr wrap="none" rtlCol="0">
            <a:spAutoFit/>
          </a:bodyPr>
          <a:lstStyle/>
          <a:p>
            <a:r>
              <a:rPr lang="en-IN" b="1" dirty="0" smtClean="0"/>
              <a:t>PRELIMINARY VASCULAR SECTION</a:t>
            </a:r>
            <a:endParaRPr lang="en-US" b="1" dirty="0"/>
          </a:p>
        </p:txBody>
      </p:sp>
      <p:sp>
        <p:nvSpPr>
          <p:cNvPr id="5" name="TextBox 4"/>
          <p:cNvSpPr txBox="1"/>
          <p:nvPr/>
        </p:nvSpPr>
        <p:spPr>
          <a:xfrm>
            <a:off x="838200" y="2057400"/>
            <a:ext cx="4153766" cy="369332"/>
          </a:xfrm>
          <a:prstGeom prst="rect">
            <a:avLst/>
          </a:prstGeom>
          <a:solidFill>
            <a:schemeClr val="bg2"/>
          </a:solidFill>
          <a:ln>
            <a:solidFill>
              <a:schemeClr val="tx1"/>
            </a:solidFill>
          </a:ln>
        </p:spPr>
        <p:txBody>
          <a:bodyPr wrap="none" rtlCol="0">
            <a:spAutoFit/>
          </a:bodyPr>
          <a:lstStyle/>
          <a:p>
            <a:r>
              <a:rPr lang="en-IN" b="1" dirty="0" smtClean="0"/>
              <a:t>PRIMARY PARENCHYMAL TRANSECTION</a:t>
            </a:r>
            <a:endParaRPr lang="en-US" b="1" dirty="0"/>
          </a:p>
        </p:txBody>
      </p:sp>
      <p:sp>
        <p:nvSpPr>
          <p:cNvPr id="6" name="TextBox 5"/>
          <p:cNvSpPr txBox="1"/>
          <p:nvPr/>
        </p:nvSpPr>
        <p:spPr>
          <a:xfrm>
            <a:off x="2133600" y="2590800"/>
            <a:ext cx="2308645" cy="369332"/>
          </a:xfrm>
          <a:prstGeom prst="rect">
            <a:avLst/>
          </a:prstGeom>
          <a:solidFill>
            <a:schemeClr val="bg2"/>
          </a:solidFill>
          <a:ln>
            <a:solidFill>
              <a:schemeClr val="tx1"/>
            </a:solidFill>
          </a:ln>
        </p:spPr>
        <p:txBody>
          <a:bodyPr wrap="none" rtlCol="0">
            <a:spAutoFit/>
          </a:bodyPr>
          <a:lstStyle/>
          <a:p>
            <a:r>
              <a:rPr lang="en-IN" b="1" dirty="0" smtClean="0"/>
              <a:t>SELECTIVE CLAMPING</a:t>
            </a:r>
            <a:endParaRPr lang="en-US" b="1" dirty="0"/>
          </a:p>
        </p:txBody>
      </p:sp>
      <p:sp>
        <p:nvSpPr>
          <p:cNvPr id="7" name="TextBox 6"/>
          <p:cNvSpPr txBox="1"/>
          <p:nvPr/>
        </p:nvSpPr>
        <p:spPr>
          <a:xfrm>
            <a:off x="3200400" y="3200400"/>
            <a:ext cx="3129190" cy="369332"/>
          </a:xfrm>
          <a:prstGeom prst="rect">
            <a:avLst/>
          </a:prstGeom>
          <a:solidFill>
            <a:schemeClr val="bg2"/>
          </a:solidFill>
          <a:ln>
            <a:solidFill>
              <a:schemeClr val="tx1"/>
            </a:solidFill>
          </a:ln>
        </p:spPr>
        <p:txBody>
          <a:bodyPr wrap="none" rtlCol="0">
            <a:spAutoFit/>
          </a:bodyPr>
          <a:lstStyle/>
          <a:p>
            <a:r>
              <a:rPr lang="en-IN" b="1" dirty="0" smtClean="0"/>
              <a:t>TOTAL VASCULAR EXCLUSION</a:t>
            </a:r>
            <a:endParaRPr lang="en-US" b="1" dirty="0"/>
          </a:p>
        </p:txBody>
      </p:sp>
      <p:sp>
        <p:nvSpPr>
          <p:cNvPr id="8" name="TextBox 7"/>
          <p:cNvSpPr txBox="1"/>
          <p:nvPr/>
        </p:nvSpPr>
        <p:spPr>
          <a:xfrm>
            <a:off x="4343400" y="3886200"/>
            <a:ext cx="2427268" cy="369332"/>
          </a:xfrm>
          <a:prstGeom prst="rect">
            <a:avLst/>
          </a:prstGeom>
          <a:solidFill>
            <a:schemeClr val="bg2"/>
          </a:solidFill>
          <a:ln>
            <a:solidFill>
              <a:schemeClr val="tx1"/>
            </a:solidFill>
          </a:ln>
        </p:spPr>
        <p:txBody>
          <a:bodyPr wrap="none" rtlCol="0">
            <a:spAutoFit/>
          </a:bodyPr>
          <a:lstStyle/>
          <a:p>
            <a:r>
              <a:rPr lang="en-IN" b="1" dirty="0" smtClean="0"/>
              <a:t>PEDICULAR CLAMPING</a:t>
            </a:r>
            <a:endParaRPr lang="en-US" b="1" dirty="0"/>
          </a:p>
        </p:txBody>
      </p:sp>
      <p:sp>
        <p:nvSpPr>
          <p:cNvPr id="9" name="TextBox 8"/>
          <p:cNvSpPr txBox="1"/>
          <p:nvPr/>
        </p:nvSpPr>
        <p:spPr>
          <a:xfrm>
            <a:off x="5486400" y="4736068"/>
            <a:ext cx="2646878" cy="369332"/>
          </a:xfrm>
          <a:prstGeom prst="rect">
            <a:avLst/>
          </a:prstGeom>
          <a:solidFill>
            <a:schemeClr val="bg2"/>
          </a:solidFill>
          <a:ln>
            <a:solidFill>
              <a:schemeClr val="tx1"/>
            </a:solidFill>
          </a:ln>
        </p:spPr>
        <p:txBody>
          <a:bodyPr wrap="none" rtlCol="0">
            <a:spAutoFit/>
          </a:bodyPr>
          <a:lstStyle/>
          <a:p>
            <a:r>
              <a:rPr lang="en-IN" b="1" dirty="0" smtClean="0"/>
              <a:t>SUPRA HILAR CLAMPING</a:t>
            </a:r>
            <a:endParaRPr lang="en-US" b="1" dirty="0"/>
          </a:p>
        </p:txBody>
      </p:sp>
      <p:sp>
        <p:nvSpPr>
          <p:cNvPr id="10" name="TextBox 9"/>
          <p:cNvSpPr txBox="1"/>
          <p:nvPr/>
        </p:nvSpPr>
        <p:spPr>
          <a:xfrm>
            <a:off x="7010401" y="5486400"/>
            <a:ext cx="2133600" cy="646331"/>
          </a:xfrm>
          <a:prstGeom prst="rect">
            <a:avLst/>
          </a:prstGeom>
          <a:solidFill>
            <a:schemeClr val="bg2"/>
          </a:solidFill>
          <a:ln>
            <a:solidFill>
              <a:schemeClr val="tx1"/>
            </a:solidFill>
          </a:ln>
        </p:spPr>
        <p:txBody>
          <a:bodyPr wrap="square" rtlCol="0">
            <a:spAutoFit/>
          </a:bodyPr>
          <a:lstStyle/>
          <a:p>
            <a:r>
              <a:rPr lang="en-IN" b="1" dirty="0" smtClean="0"/>
              <a:t>INTRAHEPATIC PORTAL CONTROL</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228600"/>
            <a:ext cx="6642203" cy="400110"/>
          </a:xfrm>
          <a:prstGeom prst="rect">
            <a:avLst/>
          </a:prstGeom>
          <a:solidFill>
            <a:schemeClr val="tx2">
              <a:lumMod val="20000"/>
              <a:lumOff val="80000"/>
            </a:schemeClr>
          </a:solidFill>
        </p:spPr>
        <p:txBody>
          <a:bodyPr wrap="none" rtlCol="0">
            <a:spAutoFit/>
          </a:bodyPr>
          <a:lstStyle/>
          <a:p>
            <a:r>
              <a:rPr lang="en-IN" sz="2000" b="1" dirty="0" smtClean="0"/>
              <a:t>HEPATECTOMY ACCORDING TO THE SURGICAL TECHNIQUE</a:t>
            </a:r>
            <a:endParaRPr lang="en-US" sz="2000" b="1" dirty="0"/>
          </a:p>
        </p:txBody>
      </p:sp>
      <p:sp>
        <p:nvSpPr>
          <p:cNvPr id="3" name="TextBox 2"/>
          <p:cNvSpPr txBox="1"/>
          <p:nvPr/>
        </p:nvSpPr>
        <p:spPr>
          <a:xfrm>
            <a:off x="2971800" y="685800"/>
            <a:ext cx="2438400" cy="523220"/>
          </a:xfrm>
          <a:prstGeom prst="rect">
            <a:avLst/>
          </a:prstGeom>
          <a:solidFill>
            <a:schemeClr val="bg2"/>
          </a:solidFill>
          <a:ln>
            <a:solidFill>
              <a:schemeClr val="tx1"/>
            </a:solidFill>
          </a:ln>
        </p:spPr>
        <p:txBody>
          <a:bodyPr wrap="square" rtlCol="0">
            <a:spAutoFit/>
          </a:bodyPr>
          <a:lstStyle/>
          <a:p>
            <a:r>
              <a:rPr lang="en-IN" sz="2800" b="1" dirty="0" smtClean="0"/>
              <a:t>HEPATECTOMY</a:t>
            </a:r>
            <a:endParaRPr lang="en-US" sz="2800" b="1" dirty="0"/>
          </a:p>
        </p:txBody>
      </p:sp>
      <p:sp>
        <p:nvSpPr>
          <p:cNvPr id="4" name="TextBox 3"/>
          <p:cNvSpPr txBox="1"/>
          <p:nvPr/>
        </p:nvSpPr>
        <p:spPr>
          <a:xfrm>
            <a:off x="2286000" y="1447800"/>
            <a:ext cx="3563091" cy="369332"/>
          </a:xfrm>
          <a:prstGeom prst="rect">
            <a:avLst/>
          </a:prstGeom>
          <a:solidFill>
            <a:schemeClr val="bg2"/>
          </a:solidFill>
          <a:ln>
            <a:solidFill>
              <a:schemeClr val="tx1"/>
            </a:solidFill>
          </a:ln>
        </p:spPr>
        <p:txBody>
          <a:bodyPr wrap="none" rtlCol="0">
            <a:spAutoFit/>
          </a:bodyPr>
          <a:lstStyle/>
          <a:p>
            <a:r>
              <a:rPr lang="en-IN" b="1" dirty="0" smtClean="0"/>
              <a:t>PRELIMINARY VASCULAR SECTION</a:t>
            </a:r>
            <a:endParaRPr lang="en-US" b="1" dirty="0"/>
          </a:p>
        </p:txBody>
      </p:sp>
      <p:sp>
        <p:nvSpPr>
          <p:cNvPr id="8" name="TextBox 7"/>
          <p:cNvSpPr txBox="1"/>
          <p:nvPr/>
        </p:nvSpPr>
        <p:spPr>
          <a:xfrm>
            <a:off x="2819400" y="2209800"/>
            <a:ext cx="2267287" cy="369332"/>
          </a:xfrm>
          <a:prstGeom prst="rect">
            <a:avLst/>
          </a:prstGeom>
          <a:solidFill>
            <a:schemeClr val="bg2"/>
          </a:solidFill>
          <a:ln>
            <a:solidFill>
              <a:schemeClr val="tx1"/>
            </a:solidFill>
          </a:ln>
        </p:spPr>
        <p:txBody>
          <a:bodyPr wrap="none" rtlCol="0">
            <a:spAutoFit/>
          </a:bodyPr>
          <a:lstStyle/>
          <a:p>
            <a:r>
              <a:rPr lang="en-US" b="1" dirty="0" smtClean="0"/>
              <a:t>LORTAT-JACOB ET AL</a:t>
            </a:r>
            <a:endParaRPr lang="en-US" b="1" dirty="0"/>
          </a:p>
        </p:txBody>
      </p:sp>
      <p:sp>
        <p:nvSpPr>
          <p:cNvPr id="9" name="TextBox 8"/>
          <p:cNvSpPr txBox="1"/>
          <p:nvPr/>
        </p:nvSpPr>
        <p:spPr>
          <a:xfrm>
            <a:off x="457200" y="3352800"/>
            <a:ext cx="7250767" cy="369332"/>
          </a:xfrm>
          <a:prstGeom prst="rect">
            <a:avLst/>
          </a:prstGeom>
          <a:solidFill>
            <a:schemeClr val="bg2"/>
          </a:solidFill>
          <a:ln>
            <a:solidFill>
              <a:schemeClr val="tx1"/>
            </a:solidFill>
          </a:ln>
        </p:spPr>
        <p:txBody>
          <a:bodyPr wrap="none" rtlCol="0">
            <a:spAutoFit/>
          </a:bodyPr>
          <a:lstStyle/>
          <a:p>
            <a:r>
              <a:rPr lang="en-US" b="1" dirty="0" smtClean="0"/>
              <a:t>LIGATING AND DIVIDING THE GLISSONIAN PEDICLE (VEIN AND ARTERY)</a:t>
            </a:r>
            <a:endParaRPr lang="en-US" b="1" dirty="0"/>
          </a:p>
        </p:txBody>
      </p:sp>
      <p:sp>
        <p:nvSpPr>
          <p:cNvPr id="10" name="TextBox 9"/>
          <p:cNvSpPr txBox="1"/>
          <p:nvPr/>
        </p:nvSpPr>
        <p:spPr>
          <a:xfrm>
            <a:off x="1066800" y="4419600"/>
            <a:ext cx="6553200" cy="646331"/>
          </a:xfrm>
          <a:prstGeom prst="rect">
            <a:avLst/>
          </a:prstGeom>
          <a:solidFill>
            <a:schemeClr val="bg2"/>
          </a:solidFill>
          <a:ln>
            <a:solidFill>
              <a:schemeClr val="tx1"/>
            </a:solidFill>
          </a:ln>
        </p:spPr>
        <p:txBody>
          <a:bodyPr wrap="square" rtlCol="0">
            <a:spAutoFit/>
          </a:bodyPr>
          <a:lstStyle/>
          <a:p>
            <a:r>
              <a:rPr lang="en-US" b="1" dirty="0" smtClean="0"/>
              <a:t>LIGATION AND SECTION OF THE RIGHT HEPATIC VEIN BEFORE TRANSECTING THE PARENCHYMA</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228600"/>
            <a:ext cx="6642203" cy="400110"/>
          </a:xfrm>
          <a:prstGeom prst="rect">
            <a:avLst/>
          </a:prstGeom>
          <a:solidFill>
            <a:schemeClr val="tx2">
              <a:lumMod val="20000"/>
              <a:lumOff val="80000"/>
            </a:schemeClr>
          </a:solidFill>
        </p:spPr>
        <p:txBody>
          <a:bodyPr wrap="none" rtlCol="0">
            <a:spAutoFit/>
          </a:bodyPr>
          <a:lstStyle/>
          <a:p>
            <a:r>
              <a:rPr lang="en-IN" sz="2000" b="1" dirty="0" smtClean="0"/>
              <a:t>HEPATECTOMY ACCORDING TO THE SURGICAL TECHNIQUE</a:t>
            </a:r>
            <a:endParaRPr lang="en-US" sz="2000" b="1" dirty="0"/>
          </a:p>
        </p:txBody>
      </p:sp>
      <p:sp>
        <p:nvSpPr>
          <p:cNvPr id="3" name="TextBox 2"/>
          <p:cNvSpPr txBox="1"/>
          <p:nvPr/>
        </p:nvSpPr>
        <p:spPr>
          <a:xfrm>
            <a:off x="2971800" y="685800"/>
            <a:ext cx="2438400" cy="523220"/>
          </a:xfrm>
          <a:prstGeom prst="rect">
            <a:avLst/>
          </a:prstGeom>
          <a:solidFill>
            <a:schemeClr val="bg2"/>
          </a:solidFill>
          <a:ln>
            <a:solidFill>
              <a:schemeClr val="tx1"/>
            </a:solidFill>
          </a:ln>
        </p:spPr>
        <p:txBody>
          <a:bodyPr wrap="square" rtlCol="0">
            <a:spAutoFit/>
          </a:bodyPr>
          <a:lstStyle/>
          <a:p>
            <a:r>
              <a:rPr lang="en-IN" sz="2800" b="1" dirty="0" smtClean="0"/>
              <a:t>HEPATECTOMY</a:t>
            </a:r>
            <a:endParaRPr lang="en-US" sz="2800" b="1" dirty="0"/>
          </a:p>
        </p:txBody>
      </p:sp>
      <p:sp>
        <p:nvSpPr>
          <p:cNvPr id="4" name="TextBox 3"/>
          <p:cNvSpPr txBox="1"/>
          <p:nvPr/>
        </p:nvSpPr>
        <p:spPr>
          <a:xfrm>
            <a:off x="2286000" y="1447800"/>
            <a:ext cx="4153766" cy="369332"/>
          </a:xfrm>
          <a:prstGeom prst="rect">
            <a:avLst/>
          </a:prstGeom>
          <a:solidFill>
            <a:schemeClr val="bg2"/>
          </a:solidFill>
          <a:ln>
            <a:solidFill>
              <a:schemeClr val="tx1"/>
            </a:solidFill>
          </a:ln>
        </p:spPr>
        <p:txBody>
          <a:bodyPr wrap="none" rtlCol="0">
            <a:spAutoFit/>
          </a:bodyPr>
          <a:lstStyle/>
          <a:p>
            <a:r>
              <a:rPr lang="en-IN" b="1" dirty="0" smtClean="0"/>
              <a:t>PRIMARY PARENCHYMAL TRANSECTION</a:t>
            </a:r>
            <a:endParaRPr lang="en-US" b="1" dirty="0"/>
          </a:p>
        </p:txBody>
      </p:sp>
      <p:sp>
        <p:nvSpPr>
          <p:cNvPr id="8" name="TextBox 7"/>
          <p:cNvSpPr txBox="1"/>
          <p:nvPr/>
        </p:nvSpPr>
        <p:spPr>
          <a:xfrm>
            <a:off x="2819400" y="2209800"/>
            <a:ext cx="2658035" cy="369332"/>
          </a:xfrm>
          <a:prstGeom prst="rect">
            <a:avLst/>
          </a:prstGeom>
          <a:solidFill>
            <a:schemeClr val="bg2"/>
          </a:solidFill>
          <a:ln>
            <a:solidFill>
              <a:schemeClr val="tx1"/>
            </a:solidFill>
          </a:ln>
        </p:spPr>
        <p:txBody>
          <a:bodyPr wrap="none" rtlCol="0">
            <a:spAutoFit/>
          </a:bodyPr>
          <a:lstStyle/>
          <a:p>
            <a:r>
              <a:rPr lang="en-US" b="1" dirty="0" smtClean="0"/>
              <a:t>TON THAT TUNG IN 1965</a:t>
            </a:r>
            <a:endParaRPr lang="en-US" b="1" dirty="0"/>
          </a:p>
        </p:txBody>
      </p:sp>
      <p:sp>
        <p:nvSpPr>
          <p:cNvPr id="9" name="TextBox 8"/>
          <p:cNvSpPr txBox="1"/>
          <p:nvPr/>
        </p:nvSpPr>
        <p:spPr>
          <a:xfrm>
            <a:off x="457200" y="3352800"/>
            <a:ext cx="6929397" cy="369332"/>
          </a:xfrm>
          <a:prstGeom prst="rect">
            <a:avLst/>
          </a:prstGeom>
          <a:solidFill>
            <a:schemeClr val="bg2"/>
          </a:solidFill>
          <a:ln>
            <a:solidFill>
              <a:schemeClr val="tx1"/>
            </a:solidFill>
          </a:ln>
        </p:spPr>
        <p:txBody>
          <a:bodyPr wrap="none" rtlCol="0">
            <a:spAutoFit/>
          </a:bodyPr>
          <a:lstStyle/>
          <a:p>
            <a:r>
              <a:rPr lang="en-US" b="1" dirty="0" smtClean="0"/>
              <a:t>INCISION OF THE PARENCHYMA ALONG THE LINE OF THE SCISSURA.</a:t>
            </a:r>
            <a:endParaRPr lang="en-US" b="1" dirty="0"/>
          </a:p>
        </p:txBody>
      </p:sp>
      <p:sp>
        <p:nvSpPr>
          <p:cNvPr id="10" name="TextBox 9"/>
          <p:cNvSpPr txBox="1"/>
          <p:nvPr/>
        </p:nvSpPr>
        <p:spPr>
          <a:xfrm>
            <a:off x="1066800" y="4419600"/>
            <a:ext cx="6553200" cy="646331"/>
          </a:xfrm>
          <a:prstGeom prst="rect">
            <a:avLst/>
          </a:prstGeom>
          <a:solidFill>
            <a:schemeClr val="bg2"/>
          </a:solidFill>
          <a:ln>
            <a:solidFill>
              <a:schemeClr val="tx1"/>
            </a:solidFill>
          </a:ln>
        </p:spPr>
        <p:txBody>
          <a:bodyPr wrap="square" rtlCol="0">
            <a:spAutoFit/>
          </a:bodyPr>
          <a:lstStyle/>
          <a:p>
            <a:r>
              <a:rPr lang="en-US" b="1" dirty="0" smtClean="0"/>
              <a:t>HILAR ELEMENTS ARE APPROACHED AND LIGATED FROM WITHIN THE LIVER DURING THE PARENCHYMAL TRANSECTION.</a:t>
            </a:r>
            <a:endParaRPr lang="en-US" b="1" dirty="0"/>
          </a:p>
        </p:txBody>
      </p:sp>
      <p:sp>
        <p:nvSpPr>
          <p:cNvPr id="11" name="TextBox 10"/>
          <p:cNvSpPr txBox="1"/>
          <p:nvPr/>
        </p:nvSpPr>
        <p:spPr>
          <a:xfrm>
            <a:off x="914400" y="5638800"/>
            <a:ext cx="6553200" cy="646331"/>
          </a:xfrm>
          <a:prstGeom prst="rect">
            <a:avLst/>
          </a:prstGeom>
          <a:solidFill>
            <a:schemeClr val="bg2"/>
          </a:solidFill>
          <a:ln>
            <a:solidFill>
              <a:schemeClr val="tx1"/>
            </a:solidFill>
          </a:ln>
        </p:spPr>
        <p:txBody>
          <a:bodyPr wrap="square" rtlCol="0">
            <a:spAutoFit/>
          </a:bodyPr>
          <a:lstStyle/>
          <a:p>
            <a:r>
              <a:rPr lang="en-US" b="1" dirty="0" smtClean="0"/>
              <a:t>SECTION OF THE HEPATIC VEIN IS PERFORMED AT THE END OF THE PROCEDURE, ALSO INSIDE THE LIVER</a:t>
            </a:r>
            <a:endParaRPr lang="en-US" b="1" dirty="0"/>
          </a:p>
        </p:txBody>
      </p:sp>
      <p:sp>
        <p:nvSpPr>
          <p:cNvPr id="12" name="Oval 11"/>
          <p:cNvSpPr/>
          <p:nvPr/>
        </p:nvSpPr>
        <p:spPr>
          <a:xfrm>
            <a:off x="6096000" y="5410200"/>
            <a:ext cx="9144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228600"/>
            <a:ext cx="6642203" cy="400110"/>
          </a:xfrm>
          <a:prstGeom prst="rect">
            <a:avLst/>
          </a:prstGeom>
          <a:solidFill>
            <a:schemeClr val="tx2">
              <a:lumMod val="20000"/>
              <a:lumOff val="80000"/>
            </a:schemeClr>
          </a:solidFill>
        </p:spPr>
        <p:txBody>
          <a:bodyPr wrap="none" rtlCol="0">
            <a:spAutoFit/>
          </a:bodyPr>
          <a:lstStyle/>
          <a:p>
            <a:r>
              <a:rPr lang="en-IN" sz="2000" b="1" dirty="0" smtClean="0"/>
              <a:t>HEPATECTOMY ACCORDING TO THE SURGICAL TECHNIQUE</a:t>
            </a:r>
            <a:endParaRPr lang="en-US" sz="2000" b="1" dirty="0"/>
          </a:p>
        </p:txBody>
      </p:sp>
      <p:sp>
        <p:nvSpPr>
          <p:cNvPr id="3" name="TextBox 2"/>
          <p:cNvSpPr txBox="1"/>
          <p:nvPr/>
        </p:nvSpPr>
        <p:spPr>
          <a:xfrm>
            <a:off x="2971800" y="685800"/>
            <a:ext cx="2438400" cy="523220"/>
          </a:xfrm>
          <a:prstGeom prst="rect">
            <a:avLst/>
          </a:prstGeom>
          <a:solidFill>
            <a:schemeClr val="bg2"/>
          </a:solidFill>
          <a:ln>
            <a:solidFill>
              <a:schemeClr val="tx1"/>
            </a:solidFill>
          </a:ln>
        </p:spPr>
        <p:txBody>
          <a:bodyPr wrap="square" rtlCol="0">
            <a:spAutoFit/>
          </a:bodyPr>
          <a:lstStyle/>
          <a:p>
            <a:r>
              <a:rPr lang="en-IN" sz="2800" b="1" dirty="0" smtClean="0"/>
              <a:t>HEPATECTOMY</a:t>
            </a:r>
            <a:endParaRPr lang="en-US" sz="2800" b="1" dirty="0"/>
          </a:p>
        </p:txBody>
      </p:sp>
      <p:sp>
        <p:nvSpPr>
          <p:cNvPr id="4" name="TextBox 3"/>
          <p:cNvSpPr txBox="1"/>
          <p:nvPr/>
        </p:nvSpPr>
        <p:spPr>
          <a:xfrm>
            <a:off x="2286000" y="1447800"/>
            <a:ext cx="4153766" cy="369332"/>
          </a:xfrm>
          <a:prstGeom prst="rect">
            <a:avLst/>
          </a:prstGeom>
          <a:solidFill>
            <a:schemeClr val="bg2"/>
          </a:solidFill>
          <a:ln>
            <a:solidFill>
              <a:schemeClr val="tx1"/>
            </a:solidFill>
          </a:ln>
        </p:spPr>
        <p:txBody>
          <a:bodyPr wrap="none" rtlCol="0">
            <a:spAutoFit/>
          </a:bodyPr>
          <a:lstStyle/>
          <a:p>
            <a:r>
              <a:rPr lang="en-IN" b="1" dirty="0" smtClean="0"/>
              <a:t>PRIMARY PARENCHYMAL TRANSECTION</a:t>
            </a:r>
            <a:endParaRPr lang="en-US" b="1" dirty="0"/>
          </a:p>
        </p:txBody>
      </p:sp>
      <p:sp>
        <p:nvSpPr>
          <p:cNvPr id="8" name="TextBox 7"/>
          <p:cNvSpPr txBox="1"/>
          <p:nvPr/>
        </p:nvSpPr>
        <p:spPr>
          <a:xfrm>
            <a:off x="3547473" y="2209800"/>
            <a:ext cx="1557927" cy="369332"/>
          </a:xfrm>
          <a:prstGeom prst="rect">
            <a:avLst/>
          </a:prstGeom>
          <a:solidFill>
            <a:schemeClr val="bg2"/>
          </a:solidFill>
          <a:ln>
            <a:solidFill>
              <a:schemeClr val="tx1"/>
            </a:solidFill>
          </a:ln>
        </p:spPr>
        <p:txBody>
          <a:bodyPr wrap="none" rtlCol="0">
            <a:spAutoFit/>
          </a:bodyPr>
          <a:lstStyle/>
          <a:p>
            <a:r>
              <a:rPr lang="en-US" b="1" dirty="0" smtClean="0"/>
              <a:t>ADVANTAGES</a:t>
            </a:r>
            <a:endParaRPr lang="en-US" b="1" dirty="0"/>
          </a:p>
        </p:txBody>
      </p:sp>
      <p:sp>
        <p:nvSpPr>
          <p:cNvPr id="9" name="TextBox 8"/>
          <p:cNvSpPr txBox="1"/>
          <p:nvPr/>
        </p:nvSpPr>
        <p:spPr>
          <a:xfrm>
            <a:off x="457200" y="3087469"/>
            <a:ext cx="8153400" cy="646331"/>
          </a:xfrm>
          <a:prstGeom prst="rect">
            <a:avLst/>
          </a:prstGeom>
          <a:solidFill>
            <a:schemeClr val="bg2"/>
          </a:solidFill>
          <a:ln>
            <a:solidFill>
              <a:schemeClr val="tx1"/>
            </a:solidFill>
          </a:ln>
        </p:spPr>
        <p:txBody>
          <a:bodyPr wrap="square" rtlCol="0">
            <a:spAutoFit/>
          </a:bodyPr>
          <a:lstStyle/>
          <a:p>
            <a:r>
              <a:rPr lang="en-US" b="1" dirty="0" smtClean="0"/>
              <a:t>EXCISES AN AMOUNT OF LIVER PARENCHYMA À LA DEMANDE, ACCORDING TO THE NATURE AND THE LOCATION OF THE LESION</a:t>
            </a:r>
            <a:endParaRPr lang="en-US" b="1" dirty="0"/>
          </a:p>
        </p:txBody>
      </p:sp>
      <p:sp>
        <p:nvSpPr>
          <p:cNvPr id="10" name="TextBox 9"/>
          <p:cNvSpPr txBox="1"/>
          <p:nvPr/>
        </p:nvSpPr>
        <p:spPr>
          <a:xfrm>
            <a:off x="1066800" y="4419600"/>
            <a:ext cx="6553200" cy="646331"/>
          </a:xfrm>
          <a:prstGeom prst="rect">
            <a:avLst/>
          </a:prstGeom>
          <a:solidFill>
            <a:schemeClr val="bg2"/>
          </a:solidFill>
          <a:ln>
            <a:solidFill>
              <a:schemeClr val="tx1"/>
            </a:solidFill>
          </a:ln>
        </p:spPr>
        <p:txBody>
          <a:bodyPr wrap="square" rtlCol="0">
            <a:spAutoFit/>
          </a:bodyPr>
          <a:lstStyle/>
          <a:p>
            <a:r>
              <a:rPr lang="en-US" b="1" dirty="0" smtClean="0"/>
              <a:t>LIGATION OF THE VESSELS IS NOT HAMPERED BY ANATOMIC ABNORMALITIES</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228600"/>
            <a:ext cx="6642203" cy="400110"/>
          </a:xfrm>
          <a:prstGeom prst="rect">
            <a:avLst/>
          </a:prstGeom>
          <a:solidFill>
            <a:schemeClr val="tx2">
              <a:lumMod val="20000"/>
              <a:lumOff val="80000"/>
            </a:schemeClr>
          </a:solidFill>
        </p:spPr>
        <p:txBody>
          <a:bodyPr wrap="none" rtlCol="0">
            <a:spAutoFit/>
          </a:bodyPr>
          <a:lstStyle/>
          <a:p>
            <a:r>
              <a:rPr lang="en-IN" sz="2000" b="1" dirty="0" smtClean="0"/>
              <a:t>HEPATECTOMY ACCORDING TO THE SURGICAL TECHNIQUE</a:t>
            </a:r>
            <a:endParaRPr lang="en-US" sz="2000" b="1" dirty="0"/>
          </a:p>
        </p:txBody>
      </p:sp>
      <p:sp>
        <p:nvSpPr>
          <p:cNvPr id="3" name="TextBox 2"/>
          <p:cNvSpPr txBox="1"/>
          <p:nvPr/>
        </p:nvSpPr>
        <p:spPr>
          <a:xfrm>
            <a:off x="2971800" y="685800"/>
            <a:ext cx="2438400" cy="523220"/>
          </a:xfrm>
          <a:prstGeom prst="rect">
            <a:avLst/>
          </a:prstGeom>
          <a:solidFill>
            <a:schemeClr val="bg2"/>
          </a:solidFill>
          <a:ln>
            <a:solidFill>
              <a:schemeClr val="tx1"/>
            </a:solidFill>
          </a:ln>
        </p:spPr>
        <p:txBody>
          <a:bodyPr wrap="square" rtlCol="0">
            <a:spAutoFit/>
          </a:bodyPr>
          <a:lstStyle/>
          <a:p>
            <a:r>
              <a:rPr lang="en-IN" sz="2800" b="1" dirty="0" smtClean="0"/>
              <a:t>HEPATECTOMY</a:t>
            </a:r>
            <a:endParaRPr lang="en-US" sz="2800" b="1" dirty="0"/>
          </a:p>
        </p:txBody>
      </p:sp>
      <p:sp>
        <p:nvSpPr>
          <p:cNvPr id="4" name="TextBox 3"/>
          <p:cNvSpPr txBox="1"/>
          <p:nvPr/>
        </p:nvSpPr>
        <p:spPr>
          <a:xfrm>
            <a:off x="2286000" y="1447800"/>
            <a:ext cx="4153766" cy="369332"/>
          </a:xfrm>
          <a:prstGeom prst="rect">
            <a:avLst/>
          </a:prstGeom>
          <a:solidFill>
            <a:schemeClr val="bg2"/>
          </a:solidFill>
          <a:ln>
            <a:solidFill>
              <a:schemeClr val="tx1"/>
            </a:solidFill>
          </a:ln>
        </p:spPr>
        <p:txBody>
          <a:bodyPr wrap="none" rtlCol="0">
            <a:spAutoFit/>
          </a:bodyPr>
          <a:lstStyle/>
          <a:p>
            <a:r>
              <a:rPr lang="en-IN" b="1" dirty="0" smtClean="0"/>
              <a:t>PRIMARY PARENCHYMAL TRANSECTION</a:t>
            </a:r>
            <a:endParaRPr lang="en-US" b="1" dirty="0"/>
          </a:p>
        </p:txBody>
      </p:sp>
      <p:sp>
        <p:nvSpPr>
          <p:cNvPr id="8" name="TextBox 7"/>
          <p:cNvSpPr txBox="1"/>
          <p:nvPr/>
        </p:nvSpPr>
        <p:spPr>
          <a:xfrm>
            <a:off x="3547473" y="2209800"/>
            <a:ext cx="1873718" cy="369332"/>
          </a:xfrm>
          <a:prstGeom prst="rect">
            <a:avLst/>
          </a:prstGeom>
          <a:solidFill>
            <a:schemeClr val="bg2"/>
          </a:solidFill>
          <a:ln>
            <a:solidFill>
              <a:schemeClr val="tx1"/>
            </a:solidFill>
          </a:ln>
        </p:spPr>
        <p:txBody>
          <a:bodyPr wrap="none" rtlCol="0">
            <a:spAutoFit/>
          </a:bodyPr>
          <a:lstStyle/>
          <a:p>
            <a:r>
              <a:rPr lang="en-US" b="1" dirty="0" smtClean="0"/>
              <a:t>DISADVANTAGES</a:t>
            </a:r>
            <a:endParaRPr lang="en-US" b="1" dirty="0"/>
          </a:p>
        </p:txBody>
      </p:sp>
      <p:sp>
        <p:nvSpPr>
          <p:cNvPr id="9" name="TextBox 8"/>
          <p:cNvSpPr txBox="1"/>
          <p:nvPr/>
        </p:nvSpPr>
        <p:spPr>
          <a:xfrm>
            <a:off x="2057400" y="3087469"/>
            <a:ext cx="4572000" cy="369332"/>
          </a:xfrm>
          <a:prstGeom prst="rect">
            <a:avLst/>
          </a:prstGeom>
          <a:solidFill>
            <a:schemeClr val="bg2"/>
          </a:solidFill>
          <a:ln>
            <a:solidFill>
              <a:schemeClr val="tx1"/>
            </a:solidFill>
          </a:ln>
        </p:spPr>
        <p:txBody>
          <a:bodyPr wrap="square" rtlCol="0">
            <a:spAutoFit/>
          </a:bodyPr>
          <a:lstStyle/>
          <a:p>
            <a:r>
              <a:rPr lang="en-US" b="1" dirty="0" smtClean="0"/>
              <a:t>CONSIDERABLE INTRAOPERATIVE BLEEDING</a:t>
            </a:r>
            <a:endParaRPr lang="en-US" b="1" dirty="0"/>
          </a:p>
        </p:txBody>
      </p:sp>
      <p:sp>
        <p:nvSpPr>
          <p:cNvPr id="10" name="TextBox 9"/>
          <p:cNvSpPr txBox="1"/>
          <p:nvPr/>
        </p:nvSpPr>
        <p:spPr>
          <a:xfrm>
            <a:off x="1447800" y="4114800"/>
            <a:ext cx="6019800" cy="381000"/>
          </a:xfrm>
          <a:prstGeom prst="rect">
            <a:avLst/>
          </a:prstGeom>
          <a:solidFill>
            <a:schemeClr val="bg2"/>
          </a:solidFill>
          <a:ln>
            <a:solidFill>
              <a:schemeClr val="tx1"/>
            </a:solidFill>
          </a:ln>
        </p:spPr>
        <p:txBody>
          <a:bodyPr wrap="square" rtlCol="0">
            <a:spAutoFit/>
          </a:bodyPr>
          <a:lstStyle/>
          <a:p>
            <a:r>
              <a:rPr lang="en-US" b="1" dirty="0" smtClean="0"/>
              <a:t>NECESSARY TO PERFORM A RAPID SURGICAL PROCEDURE</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228600"/>
            <a:ext cx="6642203" cy="400110"/>
          </a:xfrm>
          <a:prstGeom prst="rect">
            <a:avLst/>
          </a:prstGeom>
          <a:solidFill>
            <a:schemeClr val="tx2">
              <a:lumMod val="20000"/>
              <a:lumOff val="80000"/>
            </a:schemeClr>
          </a:solidFill>
        </p:spPr>
        <p:txBody>
          <a:bodyPr wrap="none" rtlCol="0">
            <a:spAutoFit/>
          </a:bodyPr>
          <a:lstStyle/>
          <a:p>
            <a:r>
              <a:rPr lang="en-IN" sz="2000" b="1" dirty="0" smtClean="0"/>
              <a:t>HEPATECTOMY ACCORDING TO THE SURGICAL TECHNIQUE</a:t>
            </a:r>
            <a:endParaRPr lang="en-US" sz="2000" b="1" dirty="0"/>
          </a:p>
        </p:txBody>
      </p:sp>
      <p:sp>
        <p:nvSpPr>
          <p:cNvPr id="3" name="TextBox 2"/>
          <p:cNvSpPr txBox="1"/>
          <p:nvPr/>
        </p:nvSpPr>
        <p:spPr>
          <a:xfrm>
            <a:off x="2971800" y="685800"/>
            <a:ext cx="2438400" cy="523220"/>
          </a:xfrm>
          <a:prstGeom prst="rect">
            <a:avLst/>
          </a:prstGeom>
          <a:solidFill>
            <a:schemeClr val="bg2"/>
          </a:solidFill>
          <a:ln>
            <a:solidFill>
              <a:schemeClr val="tx1"/>
            </a:solidFill>
          </a:ln>
        </p:spPr>
        <p:txBody>
          <a:bodyPr wrap="square" rtlCol="0">
            <a:spAutoFit/>
          </a:bodyPr>
          <a:lstStyle/>
          <a:p>
            <a:r>
              <a:rPr lang="en-IN" sz="2800" b="1" dirty="0" smtClean="0"/>
              <a:t>HEPATECTOMY</a:t>
            </a:r>
            <a:endParaRPr lang="en-US" sz="2800" b="1" dirty="0"/>
          </a:p>
        </p:txBody>
      </p:sp>
      <p:sp>
        <p:nvSpPr>
          <p:cNvPr id="4" name="TextBox 3"/>
          <p:cNvSpPr txBox="1"/>
          <p:nvPr/>
        </p:nvSpPr>
        <p:spPr>
          <a:xfrm>
            <a:off x="2872955" y="1447800"/>
            <a:ext cx="2308645" cy="369332"/>
          </a:xfrm>
          <a:prstGeom prst="rect">
            <a:avLst/>
          </a:prstGeom>
          <a:solidFill>
            <a:schemeClr val="bg2"/>
          </a:solidFill>
          <a:ln>
            <a:solidFill>
              <a:schemeClr val="tx1"/>
            </a:solidFill>
          </a:ln>
        </p:spPr>
        <p:txBody>
          <a:bodyPr wrap="none" rtlCol="0">
            <a:spAutoFit/>
          </a:bodyPr>
          <a:lstStyle/>
          <a:p>
            <a:r>
              <a:rPr lang="en-IN" b="1" dirty="0" smtClean="0"/>
              <a:t>SELECTIVE CLAMPING</a:t>
            </a:r>
            <a:endParaRPr lang="en-US" b="1" dirty="0"/>
          </a:p>
        </p:txBody>
      </p:sp>
      <p:sp>
        <p:nvSpPr>
          <p:cNvPr id="8" name="TextBox 7"/>
          <p:cNvSpPr txBox="1"/>
          <p:nvPr/>
        </p:nvSpPr>
        <p:spPr>
          <a:xfrm>
            <a:off x="3080257" y="2209800"/>
            <a:ext cx="1720343" cy="369332"/>
          </a:xfrm>
          <a:prstGeom prst="rect">
            <a:avLst/>
          </a:prstGeom>
          <a:solidFill>
            <a:schemeClr val="bg2"/>
          </a:solidFill>
          <a:ln>
            <a:solidFill>
              <a:schemeClr val="tx1"/>
            </a:solidFill>
          </a:ln>
        </p:spPr>
        <p:txBody>
          <a:bodyPr wrap="none" rtlCol="0">
            <a:spAutoFit/>
          </a:bodyPr>
          <a:lstStyle/>
          <a:p>
            <a:r>
              <a:rPr lang="en-US" b="1" dirty="0" smtClean="0"/>
              <a:t>BISMUITH ET AL</a:t>
            </a:r>
            <a:endParaRPr lang="en-US" b="1" dirty="0"/>
          </a:p>
        </p:txBody>
      </p:sp>
      <p:sp>
        <p:nvSpPr>
          <p:cNvPr id="9" name="TextBox 8"/>
          <p:cNvSpPr txBox="1"/>
          <p:nvPr/>
        </p:nvSpPr>
        <p:spPr>
          <a:xfrm>
            <a:off x="304800" y="2819400"/>
            <a:ext cx="8077200" cy="923330"/>
          </a:xfrm>
          <a:prstGeom prst="rect">
            <a:avLst/>
          </a:prstGeom>
          <a:solidFill>
            <a:schemeClr val="bg2"/>
          </a:solidFill>
          <a:ln>
            <a:solidFill>
              <a:schemeClr val="tx1"/>
            </a:solidFill>
          </a:ln>
        </p:spPr>
        <p:txBody>
          <a:bodyPr wrap="square" rtlCol="0">
            <a:spAutoFit/>
          </a:bodyPr>
          <a:lstStyle/>
          <a:p>
            <a:r>
              <a:rPr lang="en-US" b="1" dirty="0" smtClean="0"/>
              <a:t>BEGIN WITH A HILAR DISSECTION, TO GAIN SEPARATE CONTROL OF THE ARTERIAL AND PORTAL ELEMENTS OF THE PEDICLE AND TO CLAMP THESE ELEMENTS WITHOUT LIGATION</a:t>
            </a:r>
            <a:endParaRPr lang="en-US" b="1" dirty="0"/>
          </a:p>
        </p:txBody>
      </p:sp>
      <p:sp>
        <p:nvSpPr>
          <p:cNvPr id="10" name="TextBox 9"/>
          <p:cNvSpPr txBox="1"/>
          <p:nvPr/>
        </p:nvSpPr>
        <p:spPr>
          <a:xfrm>
            <a:off x="914400" y="4038600"/>
            <a:ext cx="6553200" cy="923330"/>
          </a:xfrm>
          <a:prstGeom prst="rect">
            <a:avLst/>
          </a:prstGeom>
          <a:solidFill>
            <a:schemeClr val="bg2"/>
          </a:solidFill>
          <a:ln>
            <a:solidFill>
              <a:schemeClr val="tx1"/>
            </a:solidFill>
          </a:ln>
        </p:spPr>
        <p:txBody>
          <a:bodyPr wrap="square" rtlCol="0">
            <a:spAutoFit/>
          </a:bodyPr>
          <a:lstStyle/>
          <a:p>
            <a:r>
              <a:rPr lang="en-US" b="1" dirty="0" smtClean="0"/>
              <a:t>RIGHT SIDE OF THE RETROHEPATIC INFERIOR VENA CAVA IS FREED WITHOUT ATTEMPTING TO DISSECT THE VENA CAVA OR THE RIGHT HEPATIC VEIN</a:t>
            </a:r>
            <a:endParaRPr lang="en-US" b="1" dirty="0"/>
          </a:p>
        </p:txBody>
      </p:sp>
      <p:sp>
        <p:nvSpPr>
          <p:cNvPr id="11" name="TextBox 10"/>
          <p:cNvSpPr txBox="1"/>
          <p:nvPr/>
        </p:nvSpPr>
        <p:spPr>
          <a:xfrm>
            <a:off x="914400" y="5410200"/>
            <a:ext cx="6553200" cy="923330"/>
          </a:xfrm>
          <a:prstGeom prst="rect">
            <a:avLst/>
          </a:prstGeom>
          <a:solidFill>
            <a:schemeClr val="bg2"/>
          </a:solidFill>
          <a:ln>
            <a:solidFill>
              <a:schemeClr val="tx1"/>
            </a:solidFill>
          </a:ln>
        </p:spPr>
        <p:txBody>
          <a:bodyPr wrap="square" rtlCol="0">
            <a:spAutoFit/>
          </a:bodyPr>
          <a:lstStyle/>
          <a:p>
            <a:r>
              <a:rPr lang="en-US" b="1" dirty="0" smtClean="0"/>
              <a:t>LIVER IS OPENED ALONG THE LINE OF THE MAIN PORTAL SCISSURA, AND THE GLISSONIAN ELEMENTS ARE LOCATED AND DIVIDED THROUGH A SUPERIOR APPROACH</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228600"/>
            <a:ext cx="6642203" cy="400110"/>
          </a:xfrm>
          <a:prstGeom prst="rect">
            <a:avLst/>
          </a:prstGeom>
          <a:solidFill>
            <a:schemeClr val="tx2">
              <a:lumMod val="20000"/>
              <a:lumOff val="80000"/>
            </a:schemeClr>
          </a:solidFill>
        </p:spPr>
        <p:txBody>
          <a:bodyPr wrap="none" rtlCol="0">
            <a:spAutoFit/>
          </a:bodyPr>
          <a:lstStyle/>
          <a:p>
            <a:r>
              <a:rPr lang="en-IN" sz="2000" b="1" dirty="0" smtClean="0"/>
              <a:t>HEPATECTOMY ACCORDING TO THE SURGICAL TECHNIQUE</a:t>
            </a:r>
            <a:endParaRPr lang="en-US" sz="2000" b="1" dirty="0"/>
          </a:p>
        </p:txBody>
      </p:sp>
      <p:sp>
        <p:nvSpPr>
          <p:cNvPr id="3" name="TextBox 2"/>
          <p:cNvSpPr txBox="1"/>
          <p:nvPr/>
        </p:nvSpPr>
        <p:spPr>
          <a:xfrm>
            <a:off x="2971800" y="685800"/>
            <a:ext cx="2438400" cy="523220"/>
          </a:xfrm>
          <a:prstGeom prst="rect">
            <a:avLst/>
          </a:prstGeom>
          <a:solidFill>
            <a:schemeClr val="bg2"/>
          </a:solidFill>
          <a:ln>
            <a:solidFill>
              <a:schemeClr val="tx1"/>
            </a:solidFill>
          </a:ln>
        </p:spPr>
        <p:txBody>
          <a:bodyPr wrap="square" rtlCol="0">
            <a:spAutoFit/>
          </a:bodyPr>
          <a:lstStyle/>
          <a:p>
            <a:r>
              <a:rPr lang="en-IN" sz="2800" b="1" dirty="0" smtClean="0"/>
              <a:t>HEPATECTOMY</a:t>
            </a:r>
            <a:endParaRPr lang="en-US" sz="2800" b="1" dirty="0"/>
          </a:p>
        </p:txBody>
      </p:sp>
      <p:sp>
        <p:nvSpPr>
          <p:cNvPr id="4" name="TextBox 3"/>
          <p:cNvSpPr txBox="1"/>
          <p:nvPr/>
        </p:nvSpPr>
        <p:spPr>
          <a:xfrm>
            <a:off x="2872955" y="1447800"/>
            <a:ext cx="2308645" cy="369332"/>
          </a:xfrm>
          <a:prstGeom prst="rect">
            <a:avLst/>
          </a:prstGeom>
          <a:solidFill>
            <a:schemeClr val="bg2"/>
          </a:solidFill>
          <a:ln>
            <a:solidFill>
              <a:schemeClr val="tx1"/>
            </a:solidFill>
          </a:ln>
        </p:spPr>
        <p:txBody>
          <a:bodyPr wrap="none" rtlCol="0">
            <a:spAutoFit/>
          </a:bodyPr>
          <a:lstStyle/>
          <a:p>
            <a:r>
              <a:rPr lang="en-IN" b="1" dirty="0" smtClean="0"/>
              <a:t>SELECTIVE CLAMPING</a:t>
            </a:r>
            <a:endParaRPr lang="en-US" b="1" dirty="0"/>
          </a:p>
        </p:txBody>
      </p:sp>
      <p:sp>
        <p:nvSpPr>
          <p:cNvPr id="12" name="TextBox 11"/>
          <p:cNvSpPr txBox="1"/>
          <p:nvPr/>
        </p:nvSpPr>
        <p:spPr>
          <a:xfrm>
            <a:off x="304800" y="2971800"/>
            <a:ext cx="3563091" cy="369332"/>
          </a:xfrm>
          <a:prstGeom prst="rect">
            <a:avLst/>
          </a:prstGeom>
          <a:solidFill>
            <a:schemeClr val="bg2"/>
          </a:solidFill>
          <a:ln>
            <a:solidFill>
              <a:schemeClr val="tx1"/>
            </a:solidFill>
          </a:ln>
        </p:spPr>
        <p:txBody>
          <a:bodyPr wrap="none" rtlCol="0">
            <a:spAutoFit/>
          </a:bodyPr>
          <a:lstStyle/>
          <a:p>
            <a:r>
              <a:rPr lang="en-IN" b="1" dirty="0" smtClean="0"/>
              <a:t>PRELIMINARY VASCULAR SECTION</a:t>
            </a:r>
            <a:endParaRPr lang="en-US" b="1" dirty="0"/>
          </a:p>
        </p:txBody>
      </p:sp>
      <p:sp>
        <p:nvSpPr>
          <p:cNvPr id="13" name="TextBox 12"/>
          <p:cNvSpPr txBox="1"/>
          <p:nvPr/>
        </p:nvSpPr>
        <p:spPr>
          <a:xfrm>
            <a:off x="4990234" y="2971800"/>
            <a:ext cx="4153766" cy="369332"/>
          </a:xfrm>
          <a:prstGeom prst="rect">
            <a:avLst/>
          </a:prstGeom>
          <a:solidFill>
            <a:schemeClr val="bg2"/>
          </a:solidFill>
          <a:ln>
            <a:solidFill>
              <a:schemeClr val="tx1"/>
            </a:solidFill>
          </a:ln>
        </p:spPr>
        <p:txBody>
          <a:bodyPr wrap="none" rtlCol="0">
            <a:spAutoFit/>
          </a:bodyPr>
          <a:lstStyle/>
          <a:p>
            <a:r>
              <a:rPr lang="en-IN" b="1" dirty="0" smtClean="0"/>
              <a:t>PRIMARY PARENCHYMAL TRANSECTION</a:t>
            </a:r>
            <a:endParaRPr lang="en-US" b="1" dirty="0"/>
          </a:p>
        </p:txBody>
      </p:sp>
      <p:sp>
        <p:nvSpPr>
          <p:cNvPr id="14" name="Plus 13"/>
          <p:cNvSpPr/>
          <p:nvPr/>
        </p:nvSpPr>
        <p:spPr>
          <a:xfrm>
            <a:off x="3962400" y="2743200"/>
            <a:ext cx="914400" cy="914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228600"/>
            <a:ext cx="6642203" cy="400110"/>
          </a:xfrm>
          <a:prstGeom prst="rect">
            <a:avLst/>
          </a:prstGeom>
          <a:solidFill>
            <a:schemeClr val="tx2">
              <a:lumMod val="20000"/>
              <a:lumOff val="80000"/>
            </a:schemeClr>
          </a:solidFill>
        </p:spPr>
        <p:txBody>
          <a:bodyPr wrap="none" rtlCol="0">
            <a:spAutoFit/>
          </a:bodyPr>
          <a:lstStyle/>
          <a:p>
            <a:r>
              <a:rPr lang="en-IN" sz="2000" b="1" dirty="0" smtClean="0"/>
              <a:t>HEPATECTOMY ACCORDING TO THE SURGICAL TECHNIQUE</a:t>
            </a:r>
            <a:endParaRPr lang="en-US" sz="2000" b="1" dirty="0"/>
          </a:p>
        </p:txBody>
      </p:sp>
      <p:sp>
        <p:nvSpPr>
          <p:cNvPr id="3" name="TextBox 2"/>
          <p:cNvSpPr txBox="1"/>
          <p:nvPr/>
        </p:nvSpPr>
        <p:spPr>
          <a:xfrm>
            <a:off x="2971800" y="685800"/>
            <a:ext cx="2438400" cy="523220"/>
          </a:xfrm>
          <a:prstGeom prst="rect">
            <a:avLst/>
          </a:prstGeom>
          <a:solidFill>
            <a:schemeClr val="bg2"/>
          </a:solidFill>
          <a:ln>
            <a:solidFill>
              <a:schemeClr val="tx1"/>
            </a:solidFill>
          </a:ln>
        </p:spPr>
        <p:txBody>
          <a:bodyPr wrap="square" rtlCol="0">
            <a:spAutoFit/>
          </a:bodyPr>
          <a:lstStyle/>
          <a:p>
            <a:r>
              <a:rPr lang="en-IN" sz="2800" b="1" dirty="0" smtClean="0"/>
              <a:t>HEPATECTOMY</a:t>
            </a:r>
            <a:endParaRPr lang="en-US" sz="2800" b="1" dirty="0"/>
          </a:p>
        </p:txBody>
      </p:sp>
      <p:sp>
        <p:nvSpPr>
          <p:cNvPr id="4" name="TextBox 3"/>
          <p:cNvSpPr txBox="1"/>
          <p:nvPr/>
        </p:nvSpPr>
        <p:spPr>
          <a:xfrm>
            <a:off x="2667000" y="1524000"/>
            <a:ext cx="3129190" cy="369332"/>
          </a:xfrm>
          <a:prstGeom prst="rect">
            <a:avLst/>
          </a:prstGeom>
          <a:solidFill>
            <a:schemeClr val="bg2"/>
          </a:solidFill>
          <a:ln>
            <a:solidFill>
              <a:schemeClr val="tx1"/>
            </a:solidFill>
          </a:ln>
        </p:spPr>
        <p:txBody>
          <a:bodyPr wrap="none" rtlCol="0">
            <a:spAutoFit/>
          </a:bodyPr>
          <a:lstStyle/>
          <a:p>
            <a:r>
              <a:rPr lang="en-IN" b="1" dirty="0" smtClean="0"/>
              <a:t>TOTAL VASCULAR EXCLUSION</a:t>
            </a:r>
            <a:endParaRPr lang="en-US" b="1" dirty="0"/>
          </a:p>
        </p:txBody>
      </p:sp>
      <p:sp>
        <p:nvSpPr>
          <p:cNvPr id="8" name="TextBox 7"/>
          <p:cNvSpPr txBox="1"/>
          <p:nvPr/>
        </p:nvSpPr>
        <p:spPr>
          <a:xfrm>
            <a:off x="2514600" y="2209800"/>
            <a:ext cx="3525260" cy="369332"/>
          </a:xfrm>
          <a:prstGeom prst="rect">
            <a:avLst/>
          </a:prstGeom>
          <a:solidFill>
            <a:schemeClr val="bg2"/>
          </a:solidFill>
          <a:ln>
            <a:solidFill>
              <a:schemeClr val="tx1"/>
            </a:solidFill>
          </a:ln>
        </p:spPr>
        <p:txBody>
          <a:bodyPr wrap="none" rtlCol="0">
            <a:spAutoFit/>
          </a:bodyPr>
          <a:lstStyle/>
          <a:p>
            <a:r>
              <a:rPr lang="en-US" b="1" dirty="0" smtClean="0"/>
              <a:t>HEANEY AND JACOBSON IN 1975</a:t>
            </a:r>
            <a:endParaRPr lang="en-US" b="1" dirty="0"/>
          </a:p>
        </p:txBody>
      </p:sp>
      <p:sp>
        <p:nvSpPr>
          <p:cNvPr id="9" name="TextBox 8"/>
          <p:cNvSpPr txBox="1"/>
          <p:nvPr/>
        </p:nvSpPr>
        <p:spPr>
          <a:xfrm>
            <a:off x="457200" y="3352800"/>
            <a:ext cx="8282717" cy="369332"/>
          </a:xfrm>
          <a:prstGeom prst="rect">
            <a:avLst/>
          </a:prstGeom>
          <a:solidFill>
            <a:schemeClr val="bg2"/>
          </a:solidFill>
          <a:ln>
            <a:solidFill>
              <a:schemeClr val="tx1"/>
            </a:solidFill>
          </a:ln>
        </p:spPr>
        <p:txBody>
          <a:bodyPr wrap="none" rtlCol="0">
            <a:spAutoFit/>
          </a:bodyPr>
          <a:lstStyle/>
          <a:p>
            <a:r>
              <a:rPr lang="en-US" b="1" dirty="0" smtClean="0"/>
              <a:t>LIVER FIRST HAS TO BE FULLY MOBILIZED AND THE RIGHT ADRENAL VEIN LIGATED</a:t>
            </a:r>
            <a:endParaRPr lang="en-US" b="1" dirty="0"/>
          </a:p>
        </p:txBody>
      </p:sp>
      <p:sp>
        <p:nvSpPr>
          <p:cNvPr id="10" name="TextBox 9"/>
          <p:cNvSpPr txBox="1"/>
          <p:nvPr/>
        </p:nvSpPr>
        <p:spPr>
          <a:xfrm>
            <a:off x="1066800" y="4419600"/>
            <a:ext cx="6553200" cy="923330"/>
          </a:xfrm>
          <a:prstGeom prst="rect">
            <a:avLst/>
          </a:prstGeom>
          <a:solidFill>
            <a:schemeClr val="bg2"/>
          </a:solidFill>
          <a:ln>
            <a:solidFill>
              <a:schemeClr val="tx1"/>
            </a:solidFill>
          </a:ln>
        </p:spPr>
        <p:txBody>
          <a:bodyPr wrap="square" rtlCol="0">
            <a:spAutoFit/>
          </a:bodyPr>
          <a:lstStyle/>
          <a:p>
            <a:r>
              <a:rPr lang="en-US" b="1" dirty="0" smtClean="0"/>
              <a:t>TOTAL VASCULAR EXCLUSION IS ACHIEVED BY SIMULTANEOUS CLAMPING OF THE HEPATIC PEDICLE AND THE VENACAVA BELOW AND ABOVE THE LIVER</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228600"/>
            <a:ext cx="6642203" cy="400110"/>
          </a:xfrm>
          <a:prstGeom prst="rect">
            <a:avLst/>
          </a:prstGeom>
          <a:solidFill>
            <a:schemeClr val="tx2">
              <a:lumMod val="20000"/>
              <a:lumOff val="80000"/>
            </a:schemeClr>
          </a:solidFill>
        </p:spPr>
        <p:txBody>
          <a:bodyPr wrap="none" rtlCol="0">
            <a:spAutoFit/>
          </a:bodyPr>
          <a:lstStyle/>
          <a:p>
            <a:r>
              <a:rPr lang="en-IN" sz="2000" b="1" dirty="0" smtClean="0"/>
              <a:t>HEPATECTOMY ACCORDING TO THE SURGICAL TECHNIQUE</a:t>
            </a:r>
            <a:endParaRPr lang="en-US" sz="2000" b="1" dirty="0"/>
          </a:p>
        </p:txBody>
      </p:sp>
      <p:sp>
        <p:nvSpPr>
          <p:cNvPr id="3" name="TextBox 2"/>
          <p:cNvSpPr txBox="1"/>
          <p:nvPr/>
        </p:nvSpPr>
        <p:spPr>
          <a:xfrm>
            <a:off x="2971800" y="685800"/>
            <a:ext cx="2438400" cy="523220"/>
          </a:xfrm>
          <a:prstGeom prst="rect">
            <a:avLst/>
          </a:prstGeom>
          <a:solidFill>
            <a:schemeClr val="bg2"/>
          </a:solidFill>
          <a:ln>
            <a:solidFill>
              <a:schemeClr val="tx1"/>
            </a:solidFill>
          </a:ln>
        </p:spPr>
        <p:txBody>
          <a:bodyPr wrap="square" rtlCol="0">
            <a:spAutoFit/>
          </a:bodyPr>
          <a:lstStyle/>
          <a:p>
            <a:r>
              <a:rPr lang="en-IN" sz="2800" b="1" dirty="0" smtClean="0"/>
              <a:t>HEPATECTOMY</a:t>
            </a:r>
            <a:endParaRPr lang="en-US" sz="2800" b="1" dirty="0"/>
          </a:p>
        </p:txBody>
      </p:sp>
      <p:sp>
        <p:nvSpPr>
          <p:cNvPr id="4" name="TextBox 3"/>
          <p:cNvSpPr txBox="1"/>
          <p:nvPr/>
        </p:nvSpPr>
        <p:spPr>
          <a:xfrm>
            <a:off x="2590800" y="1371600"/>
            <a:ext cx="3129190" cy="369332"/>
          </a:xfrm>
          <a:prstGeom prst="rect">
            <a:avLst/>
          </a:prstGeom>
          <a:solidFill>
            <a:schemeClr val="bg2"/>
          </a:solidFill>
          <a:ln>
            <a:solidFill>
              <a:schemeClr val="tx1"/>
            </a:solidFill>
          </a:ln>
        </p:spPr>
        <p:txBody>
          <a:bodyPr wrap="none" rtlCol="0">
            <a:spAutoFit/>
          </a:bodyPr>
          <a:lstStyle/>
          <a:p>
            <a:r>
              <a:rPr lang="en-IN" b="1" dirty="0" smtClean="0"/>
              <a:t>TOTAL VASCULAR EXCLUSION</a:t>
            </a:r>
            <a:endParaRPr lang="en-US" b="1" dirty="0"/>
          </a:p>
        </p:txBody>
      </p:sp>
      <p:sp>
        <p:nvSpPr>
          <p:cNvPr id="8" name="TextBox 7"/>
          <p:cNvSpPr txBox="1"/>
          <p:nvPr/>
        </p:nvSpPr>
        <p:spPr>
          <a:xfrm>
            <a:off x="3547473" y="2209800"/>
            <a:ext cx="1873718" cy="369332"/>
          </a:xfrm>
          <a:prstGeom prst="rect">
            <a:avLst/>
          </a:prstGeom>
          <a:solidFill>
            <a:schemeClr val="bg2"/>
          </a:solidFill>
          <a:ln>
            <a:solidFill>
              <a:schemeClr val="tx1"/>
            </a:solidFill>
          </a:ln>
        </p:spPr>
        <p:txBody>
          <a:bodyPr wrap="none" rtlCol="0">
            <a:spAutoFit/>
          </a:bodyPr>
          <a:lstStyle/>
          <a:p>
            <a:r>
              <a:rPr lang="en-US" b="1" dirty="0" smtClean="0"/>
              <a:t>DISADVANTAGES</a:t>
            </a:r>
            <a:endParaRPr lang="en-US" b="1" dirty="0"/>
          </a:p>
        </p:txBody>
      </p:sp>
      <p:sp>
        <p:nvSpPr>
          <p:cNvPr id="9" name="TextBox 8"/>
          <p:cNvSpPr txBox="1"/>
          <p:nvPr/>
        </p:nvSpPr>
        <p:spPr>
          <a:xfrm>
            <a:off x="2057400" y="3087469"/>
            <a:ext cx="4572000" cy="369332"/>
          </a:xfrm>
          <a:prstGeom prst="rect">
            <a:avLst/>
          </a:prstGeom>
          <a:solidFill>
            <a:schemeClr val="bg2"/>
          </a:solidFill>
          <a:ln>
            <a:solidFill>
              <a:schemeClr val="tx1"/>
            </a:solidFill>
          </a:ln>
        </p:spPr>
        <p:txBody>
          <a:bodyPr wrap="square" rtlCol="0">
            <a:spAutoFit/>
          </a:bodyPr>
          <a:lstStyle/>
          <a:p>
            <a:r>
              <a:rPr lang="en-US" b="1" dirty="0" smtClean="0"/>
              <a:t>ANATOMIC MARGINS ARE NOT VISIBLE</a:t>
            </a:r>
            <a:endParaRPr lang="en-US" b="1" dirty="0"/>
          </a:p>
        </p:txBody>
      </p:sp>
      <p:sp>
        <p:nvSpPr>
          <p:cNvPr id="10" name="TextBox 9"/>
          <p:cNvSpPr txBox="1"/>
          <p:nvPr/>
        </p:nvSpPr>
        <p:spPr>
          <a:xfrm>
            <a:off x="1447800" y="4114800"/>
            <a:ext cx="6019800" cy="381000"/>
          </a:xfrm>
          <a:prstGeom prst="rect">
            <a:avLst/>
          </a:prstGeom>
          <a:solidFill>
            <a:schemeClr val="bg2"/>
          </a:solidFill>
          <a:ln>
            <a:solidFill>
              <a:schemeClr val="tx1"/>
            </a:solidFill>
          </a:ln>
        </p:spPr>
        <p:txBody>
          <a:bodyPr wrap="square" rtlCol="0">
            <a:spAutoFit/>
          </a:bodyPr>
          <a:lstStyle/>
          <a:p>
            <a:r>
              <a:rPr lang="en-US" b="1" dirty="0" smtClean="0"/>
              <a:t>ONLY THE MAIN SCISSURAE ARE EASY TO LOCATE</a:t>
            </a:r>
            <a:endParaRPr lang="en-US" b="1" dirty="0"/>
          </a:p>
        </p:txBody>
      </p:sp>
      <p:sp>
        <p:nvSpPr>
          <p:cNvPr id="11" name="TextBox 10"/>
          <p:cNvSpPr txBox="1"/>
          <p:nvPr/>
        </p:nvSpPr>
        <p:spPr>
          <a:xfrm>
            <a:off x="1600200" y="5029200"/>
            <a:ext cx="6019800" cy="646331"/>
          </a:xfrm>
          <a:prstGeom prst="rect">
            <a:avLst/>
          </a:prstGeom>
          <a:solidFill>
            <a:schemeClr val="bg2"/>
          </a:solidFill>
          <a:ln>
            <a:solidFill>
              <a:schemeClr val="tx1"/>
            </a:solidFill>
          </a:ln>
        </p:spPr>
        <p:txBody>
          <a:bodyPr wrap="square" rtlCol="0">
            <a:spAutoFit/>
          </a:bodyPr>
          <a:lstStyle/>
          <a:p>
            <a:r>
              <a:rPr lang="en-US" b="1" dirty="0" smtClean="0"/>
              <a:t>ANY INJURY TO THE HEPATIC VEINS OR RETROHEPATIC VENA CAVA CAN GO UNNOTICED</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Morphological anatomy</a:t>
            </a:r>
            <a:endParaRPr lang="en-US" dirty="0"/>
          </a:p>
        </p:txBody>
      </p:sp>
      <p:sp>
        <p:nvSpPr>
          <p:cNvPr id="3" name="Content Placeholder 2"/>
          <p:cNvSpPr>
            <a:spLocks noGrp="1"/>
          </p:cNvSpPr>
          <p:nvPr>
            <p:ph sz="quarter" idx="1"/>
          </p:nvPr>
        </p:nvSpPr>
        <p:spPr/>
        <p:txBody>
          <a:bodyPr>
            <a:normAutofit/>
          </a:bodyPr>
          <a:lstStyle/>
          <a:p>
            <a:r>
              <a:rPr lang="en-IN" dirty="0" smtClean="0"/>
              <a:t>Ligaments of liver:</a:t>
            </a:r>
            <a:endParaRPr lang="en-US" dirty="0" smtClean="0"/>
          </a:p>
          <a:p>
            <a:pPr lvl="1"/>
            <a:r>
              <a:rPr lang="en-US" dirty="0" err="1" smtClean="0"/>
              <a:t>Falciform</a:t>
            </a:r>
            <a:endParaRPr lang="en-US" dirty="0" smtClean="0"/>
          </a:p>
          <a:p>
            <a:pPr lvl="1"/>
            <a:r>
              <a:rPr lang="en-IN" dirty="0" smtClean="0"/>
              <a:t>Right and left coronary ligaments</a:t>
            </a:r>
          </a:p>
          <a:p>
            <a:pPr lvl="1"/>
            <a:r>
              <a:rPr lang="en-IN" dirty="0" err="1" smtClean="0"/>
              <a:t>Gastrohepatic</a:t>
            </a:r>
            <a:r>
              <a:rPr lang="en-IN" dirty="0" smtClean="0"/>
              <a:t> and </a:t>
            </a:r>
            <a:r>
              <a:rPr lang="en-IN" dirty="0" err="1" smtClean="0"/>
              <a:t>gastroduodenal</a:t>
            </a:r>
            <a:r>
              <a:rPr lang="en-IN" dirty="0" smtClean="0"/>
              <a:t> ligaments</a:t>
            </a:r>
          </a:p>
          <a:p>
            <a:pPr lvl="1"/>
            <a:r>
              <a:rPr lang="en-IN" dirty="0" err="1" smtClean="0"/>
              <a:t>Ligamentum</a:t>
            </a:r>
            <a:r>
              <a:rPr lang="en-IN" dirty="0" smtClean="0"/>
              <a:t> </a:t>
            </a:r>
            <a:r>
              <a:rPr lang="en-IN" dirty="0" err="1" smtClean="0"/>
              <a:t>venosum</a:t>
            </a:r>
            <a:endParaRPr lang="en-IN" dirty="0" smtClean="0"/>
          </a:p>
          <a:p>
            <a:pPr lvl="1"/>
            <a:r>
              <a:rPr lang="en-US" b="1" dirty="0" smtClean="0"/>
              <a:t>Ligament of </a:t>
            </a:r>
            <a:r>
              <a:rPr lang="en-US" b="1" dirty="0" err="1" smtClean="0"/>
              <a:t>Aranthius</a:t>
            </a:r>
            <a:endParaRPr lang="en-IN" dirty="0" smtClean="0"/>
          </a:p>
          <a:p>
            <a:endParaRPr lang="en-IN" dirty="0" smtClean="0"/>
          </a:p>
          <a:p>
            <a:endParaRPr lang="en-US" dirty="0" smtClean="0"/>
          </a:p>
          <a:p>
            <a:pPr lvl="1"/>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228600"/>
            <a:ext cx="6642203" cy="400110"/>
          </a:xfrm>
          <a:prstGeom prst="rect">
            <a:avLst/>
          </a:prstGeom>
          <a:solidFill>
            <a:schemeClr val="tx2">
              <a:lumMod val="20000"/>
              <a:lumOff val="80000"/>
            </a:schemeClr>
          </a:solidFill>
        </p:spPr>
        <p:txBody>
          <a:bodyPr wrap="none" rtlCol="0">
            <a:spAutoFit/>
          </a:bodyPr>
          <a:lstStyle/>
          <a:p>
            <a:r>
              <a:rPr lang="en-IN" sz="2000" b="1" dirty="0" smtClean="0"/>
              <a:t>HEPATECTOMY ACCORDING TO THE SURGICAL TECHNIQUE</a:t>
            </a:r>
            <a:endParaRPr lang="en-US" sz="2000" b="1" dirty="0"/>
          </a:p>
        </p:txBody>
      </p:sp>
      <p:sp>
        <p:nvSpPr>
          <p:cNvPr id="3" name="TextBox 2"/>
          <p:cNvSpPr txBox="1"/>
          <p:nvPr/>
        </p:nvSpPr>
        <p:spPr>
          <a:xfrm>
            <a:off x="2971800" y="685800"/>
            <a:ext cx="2438400" cy="523220"/>
          </a:xfrm>
          <a:prstGeom prst="rect">
            <a:avLst/>
          </a:prstGeom>
          <a:solidFill>
            <a:schemeClr val="bg2"/>
          </a:solidFill>
          <a:ln>
            <a:solidFill>
              <a:schemeClr val="tx1"/>
            </a:solidFill>
          </a:ln>
        </p:spPr>
        <p:txBody>
          <a:bodyPr wrap="square" rtlCol="0">
            <a:spAutoFit/>
          </a:bodyPr>
          <a:lstStyle/>
          <a:p>
            <a:r>
              <a:rPr lang="en-IN" sz="2800" b="1" dirty="0" smtClean="0"/>
              <a:t>HEPATECTOMY</a:t>
            </a:r>
            <a:endParaRPr lang="en-US" sz="2800" b="1" dirty="0"/>
          </a:p>
        </p:txBody>
      </p:sp>
      <p:sp>
        <p:nvSpPr>
          <p:cNvPr id="4" name="TextBox 3"/>
          <p:cNvSpPr txBox="1"/>
          <p:nvPr/>
        </p:nvSpPr>
        <p:spPr>
          <a:xfrm>
            <a:off x="3048000" y="1447800"/>
            <a:ext cx="2098651" cy="369332"/>
          </a:xfrm>
          <a:prstGeom prst="rect">
            <a:avLst/>
          </a:prstGeom>
          <a:solidFill>
            <a:schemeClr val="bg2"/>
          </a:solidFill>
          <a:ln>
            <a:solidFill>
              <a:schemeClr val="tx1"/>
            </a:solidFill>
          </a:ln>
        </p:spPr>
        <p:txBody>
          <a:bodyPr wrap="none" rtlCol="0">
            <a:spAutoFit/>
          </a:bodyPr>
          <a:lstStyle/>
          <a:p>
            <a:r>
              <a:rPr lang="en-IN" b="1" dirty="0" smtClean="0"/>
              <a:t>PEDICLE CLAMPING</a:t>
            </a:r>
            <a:endParaRPr lang="en-US" b="1" dirty="0"/>
          </a:p>
        </p:txBody>
      </p:sp>
      <p:sp>
        <p:nvSpPr>
          <p:cNvPr id="8" name="TextBox 7"/>
          <p:cNvSpPr txBox="1"/>
          <p:nvPr/>
        </p:nvSpPr>
        <p:spPr>
          <a:xfrm>
            <a:off x="3505200" y="2209800"/>
            <a:ext cx="1574470" cy="369332"/>
          </a:xfrm>
          <a:prstGeom prst="rect">
            <a:avLst/>
          </a:prstGeom>
          <a:solidFill>
            <a:schemeClr val="bg2"/>
          </a:solidFill>
          <a:ln>
            <a:solidFill>
              <a:schemeClr val="tx1"/>
            </a:solidFill>
          </a:ln>
        </p:spPr>
        <p:txBody>
          <a:bodyPr wrap="none" rtlCol="0">
            <a:spAutoFit/>
          </a:bodyPr>
          <a:lstStyle/>
          <a:p>
            <a:r>
              <a:rPr lang="en-US" b="1" dirty="0" smtClean="0"/>
              <a:t>PRINGLE 1908</a:t>
            </a:r>
            <a:endParaRPr lang="en-US" b="1" dirty="0"/>
          </a:p>
        </p:txBody>
      </p:sp>
      <p:sp>
        <p:nvSpPr>
          <p:cNvPr id="9" name="TextBox 8"/>
          <p:cNvSpPr txBox="1"/>
          <p:nvPr/>
        </p:nvSpPr>
        <p:spPr>
          <a:xfrm>
            <a:off x="457201" y="3352800"/>
            <a:ext cx="8382000" cy="646331"/>
          </a:xfrm>
          <a:prstGeom prst="rect">
            <a:avLst/>
          </a:prstGeom>
          <a:solidFill>
            <a:schemeClr val="bg2"/>
          </a:solidFill>
          <a:ln>
            <a:solidFill>
              <a:schemeClr val="tx1"/>
            </a:solidFill>
          </a:ln>
        </p:spPr>
        <p:txBody>
          <a:bodyPr wrap="square" rtlCol="0">
            <a:spAutoFit/>
          </a:bodyPr>
          <a:lstStyle/>
          <a:p>
            <a:r>
              <a:rPr lang="en-US" b="1" dirty="0" smtClean="0"/>
              <a:t>INTERRUPTS ALL INFLOW TO THE LIVER PARENCHYMA FROM THE PORTAL VEIN AND HEPATIC ARTERY BUT LEAVES INTACT THE OUTFLOW FROM THE HEPATIC VEINS.</a:t>
            </a:r>
            <a:endParaRPr lang="en-US" b="1" dirty="0"/>
          </a:p>
        </p:txBody>
      </p:sp>
      <p:sp>
        <p:nvSpPr>
          <p:cNvPr id="10" name="TextBox 9"/>
          <p:cNvSpPr txBox="1"/>
          <p:nvPr/>
        </p:nvSpPr>
        <p:spPr>
          <a:xfrm>
            <a:off x="1066800" y="4419600"/>
            <a:ext cx="6553200" cy="646331"/>
          </a:xfrm>
          <a:prstGeom prst="rect">
            <a:avLst/>
          </a:prstGeom>
          <a:solidFill>
            <a:schemeClr val="bg2"/>
          </a:solidFill>
          <a:ln>
            <a:solidFill>
              <a:schemeClr val="tx1"/>
            </a:solidFill>
          </a:ln>
        </p:spPr>
        <p:txBody>
          <a:bodyPr wrap="square" rtlCol="0">
            <a:spAutoFit/>
          </a:bodyPr>
          <a:lstStyle/>
          <a:p>
            <a:r>
              <a:rPr lang="en-US" b="1" dirty="0" smtClean="0"/>
              <a:t>IT IS USEFUL IN ALL TYPES OF HEPATECTOMY, BUT THE ANATOMIC MARGINS ARE NOT VISIBLE.</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228600"/>
            <a:ext cx="6642203" cy="400110"/>
          </a:xfrm>
          <a:prstGeom prst="rect">
            <a:avLst/>
          </a:prstGeom>
          <a:solidFill>
            <a:schemeClr val="tx2">
              <a:lumMod val="20000"/>
              <a:lumOff val="80000"/>
            </a:schemeClr>
          </a:solidFill>
        </p:spPr>
        <p:txBody>
          <a:bodyPr wrap="none" rtlCol="0">
            <a:spAutoFit/>
          </a:bodyPr>
          <a:lstStyle/>
          <a:p>
            <a:r>
              <a:rPr lang="en-IN" sz="2000" b="1" dirty="0" smtClean="0"/>
              <a:t>HEPATECTOMY ACCORDING TO THE SURGICAL TECHNIQUE</a:t>
            </a:r>
            <a:endParaRPr lang="en-US" sz="2000" b="1" dirty="0"/>
          </a:p>
        </p:txBody>
      </p:sp>
      <p:sp>
        <p:nvSpPr>
          <p:cNvPr id="3" name="TextBox 2"/>
          <p:cNvSpPr txBox="1"/>
          <p:nvPr/>
        </p:nvSpPr>
        <p:spPr>
          <a:xfrm>
            <a:off x="2971800" y="685800"/>
            <a:ext cx="2438400" cy="523220"/>
          </a:xfrm>
          <a:prstGeom prst="rect">
            <a:avLst/>
          </a:prstGeom>
          <a:solidFill>
            <a:schemeClr val="bg2"/>
          </a:solidFill>
          <a:ln>
            <a:solidFill>
              <a:schemeClr val="tx1"/>
            </a:solidFill>
          </a:ln>
        </p:spPr>
        <p:txBody>
          <a:bodyPr wrap="square" rtlCol="0">
            <a:spAutoFit/>
          </a:bodyPr>
          <a:lstStyle/>
          <a:p>
            <a:r>
              <a:rPr lang="en-IN" sz="2800" b="1" dirty="0" smtClean="0"/>
              <a:t>HEPATECTOMY</a:t>
            </a:r>
            <a:endParaRPr lang="en-US" sz="2800" b="1" dirty="0"/>
          </a:p>
        </p:txBody>
      </p:sp>
      <p:sp>
        <p:nvSpPr>
          <p:cNvPr id="4" name="TextBox 3"/>
          <p:cNvSpPr txBox="1"/>
          <p:nvPr/>
        </p:nvSpPr>
        <p:spPr>
          <a:xfrm>
            <a:off x="3048000" y="1447800"/>
            <a:ext cx="2585964" cy="369332"/>
          </a:xfrm>
          <a:prstGeom prst="rect">
            <a:avLst/>
          </a:prstGeom>
          <a:solidFill>
            <a:schemeClr val="bg2"/>
          </a:solidFill>
          <a:ln>
            <a:solidFill>
              <a:schemeClr val="tx1"/>
            </a:solidFill>
          </a:ln>
        </p:spPr>
        <p:txBody>
          <a:bodyPr wrap="none" rtlCol="0">
            <a:spAutoFit/>
          </a:bodyPr>
          <a:lstStyle/>
          <a:p>
            <a:r>
              <a:rPr lang="en-IN" b="1" dirty="0" smtClean="0"/>
              <a:t>SUPRAHILAR CLAMPING</a:t>
            </a:r>
            <a:endParaRPr lang="en-US" b="1" dirty="0"/>
          </a:p>
        </p:txBody>
      </p:sp>
      <p:sp>
        <p:nvSpPr>
          <p:cNvPr id="9" name="TextBox 8"/>
          <p:cNvSpPr txBox="1"/>
          <p:nvPr/>
        </p:nvSpPr>
        <p:spPr>
          <a:xfrm>
            <a:off x="457201" y="2667000"/>
            <a:ext cx="8382000" cy="923330"/>
          </a:xfrm>
          <a:prstGeom prst="rect">
            <a:avLst/>
          </a:prstGeom>
          <a:solidFill>
            <a:schemeClr val="bg2"/>
          </a:solidFill>
          <a:ln>
            <a:solidFill>
              <a:schemeClr val="tx1"/>
            </a:solidFill>
          </a:ln>
        </p:spPr>
        <p:txBody>
          <a:bodyPr wrap="square" rtlCol="0">
            <a:spAutoFit/>
          </a:bodyPr>
          <a:lstStyle/>
          <a:p>
            <a:r>
              <a:rPr lang="en-US" b="1" dirty="0" smtClean="0"/>
              <a:t>SUPERSELECTIVE CLAMPING AT THE SUPRAHILAR LEVEL AFTER DISSECTING THE HILAR PLATE AND EXPOSING THE SECTORIAL BRANCHES OF THE GLISSONIAN PEDICLE</a:t>
            </a:r>
            <a:endParaRPr lang="en-US" b="1" dirty="0"/>
          </a:p>
        </p:txBody>
      </p:sp>
      <p:sp>
        <p:nvSpPr>
          <p:cNvPr id="10" name="TextBox 9"/>
          <p:cNvSpPr txBox="1"/>
          <p:nvPr/>
        </p:nvSpPr>
        <p:spPr>
          <a:xfrm>
            <a:off x="1066800" y="4419600"/>
            <a:ext cx="6553200" cy="1200329"/>
          </a:xfrm>
          <a:prstGeom prst="rect">
            <a:avLst/>
          </a:prstGeom>
          <a:solidFill>
            <a:schemeClr val="bg2"/>
          </a:solidFill>
          <a:ln>
            <a:solidFill>
              <a:schemeClr val="tx1"/>
            </a:solidFill>
          </a:ln>
        </p:spPr>
        <p:txBody>
          <a:bodyPr wrap="square" rtlCol="0">
            <a:spAutoFit/>
          </a:bodyPr>
          <a:lstStyle/>
          <a:p>
            <a:r>
              <a:rPr lang="en-US" b="1" dirty="0" smtClean="0"/>
              <a:t>ANTERIOR RIGHT SECTORIAL PORTAL BRANCH IS THE EASIEST TO CONTROL BECAUSE THE SECTORIAL DEVASCULARIZATION IS APPARENT ON THE LIVER SURFACE, WHICH GREATLY FACILITATES RIGHT ANTERIOR AND RIGHT POSTERIOR BISEGMENTECTOMIES</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228600"/>
            <a:ext cx="6642203" cy="400110"/>
          </a:xfrm>
          <a:prstGeom prst="rect">
            <a:avLst/>
          </a:prstGeom>
          <a:solidFill>
            <a:schemeClr val="tx2">
              <a:lumMod val="20000"/>
              <a:lumOff val="80000"/>
            </a:schemeClr>
          </a:solidFill>
        </p:spPr>
        <p:txBody>
          <a:bodyPr wrap="none" rtlCol="0">
            <a:spAutoFit/>
          </a:bodyPr>
          <a:lstStyle/>
          <a:p>
            <a:r>
              <a:rPr lang="en-IN" sz="2000" b="1" dirty="0" smtClean="0"/>
              <a:t>HEPATECTOMY ACCORDING TO THE SURGICAL TECHNIQUE</a:t>
            </a:r>
            <a:endParaRPr lang="en-US" sz="2000" b="1" dirty="0"/>
          </a:p>
        </p:txBody>
      </p:sp>
      <p:sp>
        <p:nvSpPr>
          <p:cNvPr id="3" name="TextBox 2"/>
          <p:cNvSpPr txBox="1"/>
          <p:nvPr/>
        </p:nvSpPr>
        <p:spPr>
          <a:xfrm>
            <a:off x="2971800" y="685800"/>
            <a:ext cx="2438400" cy="523220"/>
          </a:xfrm>
          <a:prstGeom prst="rect">
            <a:avLst/>
          </a:prstGeom>
          <a:solidFill>
            <a:schemeClr val="bg2"/>
          </a:solidFill>
          <a:ln>
            <a:solidFill>
              <a:schemeClr val="tx1"/>
            </a:solidFill>
          </a:ln>
        </p:spPr>
        <p:txBody>
          <a:bodyPr wrap="square" rtlCol="0">
            <a:spAutoFit/>
          </a:bodyPr>
          <a:lstStyle/>
          <a:p>
            <a:r>
              <a:rPr lang="en-IN" sz="2800" b="1" dirty="0" smtClean="0"/>
              <a:t>HEPATECTOMY</a:t>
            </a:r>
            <a:endParaRPr lang="en-US" sz="2800" b="1" dirty="0"/>
          </a:p>
        </p:txBody>
      </p:sp>
      <p:sp>
        <p:nvSpPr>
          <p:cNvPr id="4" name="TextBox 3"/>
          <p:cNvSpPr txBox="1"/>
          <p:nvPr/>
        </p:nvSpPr>
        <p:spPr>
          <a:xfrm>
            <a:off x="2667000" y="1524000"/>
            <a:ext cx="3487045" cy="369332"/>
          </a:xfrm>
          <a:prstGeom prst="rect">
            <a:avLst/>
          </a:prstGeom>
          <a:solidFill>
            <a:schemeClr val="bg2"/>
          </a:solidFill>
          <a:ln>
            <a:solidFill>
              <a:schemeClr val="tx1"/>
            </a:solidFill>
          </a:ln>
        </p:spPr>
        <p:txBody>
          <a:bodyPr wrap="none" rtlCol="0">
            <a:spAutoFit/>
          </a:bodyPr>
          <a:lstStyle/>
          <a:p>
            <a:r>
              <a:rPr lang="en-IN" b="1" dirty="0" smtClean="0"/>
              <a:t>INTRAHEPATIC PORTAL CONTROL</a:t>
            </a:r>
            <a:endParaRPr lang="en-US" b="1" dirty="0"/>
          </a:p>
        </p:txBody>
      </p:sp>
      <p:sp>
        <p:nvSpPr>
          <p:cNvPr id="9" name="TextBox 8"/>
          <p:cNvSpPr txBox="1"/>
          <p:nvPr/>
        </p:nvSpPr>
        <p:spPr>
          <a:xfrm>
            <a:off x="457201" y="2667000"/>
            <a:ext cx="8382000" cy="646331"/>
          </a:xfrm>
          <a:prstGeom prst="rect">
            <a:avLst/>
          </a:prstGeom>
          <a:solidFill>
            <a:schemeClr val="bg2"/>
          </a:solidFill>
          <a:ln>
            <a:solidFill>
              <a:schemeClr val="tx1"/>
            </a:solidFill>
          </a:ln>
        </p:spPr>
        <p:txBody>
          <a:bodyPr wrap="square" rtlCol="0">
            <a:spAutoFit/>
          </a:bodyPr>
          <a:lstStyle/>
          <a:p>
            <a:r>
              <a:rPr lang="en-US" b="1" dirty="0" smtClean="0"/>
              <a:t>OCCLUSION OF THE PORTAL BRANCH TO THE SEGMENT TO BE RESECTED CAN BE ACHIEVED BY TRANSHEPATIC BALLOON CATHETER PLACEMENT</a:t>
            </a:r>
            <a:endParaRPr lang="en-US" b="1" dirty="0"/>
          </a:p>
        </p:txBody>
      </p:sp>
      <p:sp>
        <p:nvSpPr>
          <p:cNvPr id="10" name="TextBox 9"/>
          <p:cNvSpPr txBox="1"/>
          <p:nvPr/>
        </p:nvSpPr>
        <p:spPr>
          <a:xfrm>
            <a:off x="304800" y="3505200"/>
            <a:ext cx="8458200" cy="646331"/>
          </a:xfrm>
          <a:prstGeom prst="rect">
            <a:avLst/>
          </a:prstGeom>
          <a:solidFill>
            <a:schemeClr val="bg2"/>
          </a:solidFill>
          <a:ln>
            <a:solidFill>
              <a:schemeClr val="tx1"/>
            </a:solidFill>
          </a:ln>
        </p:spPr>
        <p:txBody>
          <a:bodyPr wrap="square" rtlCol="0">
            <a:spAutoFit/>
          </a:bodyPr>
          <a:lstStyle/>
          <a:p>
            <a:r>
              <a:rPr lang="en-US" b="1" dirty="0" smtClean="0"/>
              <a:t>IT IS PERFORMED WITH ULTRASOUND CONTROL AND IS</a:t>
            </a:r>
          </a:p>
          <a:p>
            <a:r>
              <a:rPr lang="en-US" b="1" dirty="0" smtClean="0"/>
              <a:t>USUALLY COMBINED WITH SELECTIVE CLAMPING OF THE HEPATIC ARTERY.</a:t>
            </a:r>
            <a:endParaRPr lang="en-US" b="1" dirty="0"/>
          </a:p>
        </p:txBody>
      </p:sp>
      <p:sp>
        <p:nvSpPr>
          <p:cNvPr id="7" name="TextBox 6"/>
          <p:cNvSpPr txBox="1"/>
          <p:nvPr/>
        </p:nvSpPr>
        <p:spPr>
          <a:xfrm>
            <a:off x="304800" y="4724400"/>
            <a:ext cx="8458200" cy="923330"/>
          </a:xfrm>
          <a:prstGeom prst="rect">
            <a:avLst/>
          </a:prstGeom>
          <a:solidFill>
            <a:schemeClr val="bg2"/>
          </a:solidFill>
          <a:ln>
            <a:solidFill>
              <a:schemeClr val="tx1"/>
            </a:solidFill>
          </a:ln>
        </p:spPr>
        <p:txBody>
          <a:bodyPr wrap="square" rtlCol="0">
            <a:spAutoFit/>
          </a:bodyPr>
          <a:lstStyle/>
          <a:p>
            <a:r>
              <a:rPr lang="en-US" b="1" dirty="0" smtClean="0"/>
              <a:t>SEGMENTAL OR SUBSEGMENTAL DEVASCULARIZATION IS ACCOMPANIED BY CLEAR DEMARCATION ON THE LIVER SURFACE OF THE CORRESPONDING PARENCHYMAL DISTRIBUTION.</a:t>
            </a:r>
            <a:endParaRPr lang="en-US" b="1" dirty="0"/>
          </a:p>
        </p:txBody>
      </p:sp>
      <p:sp>
        <p:nvSpPr>
          <p:cNvPr id="8" name="TextBox 7"/>
          <p:cNvSpPr txBox="1"/>
          <p:nvPr/>
        </p:nvSpPr>
        <p:spPr>
          <a:xfrm>
            <a:off x="0" y="1981200"/>
            <a:ext cx="8915400" cy="381000"/>
          </a:xfrm>
          <a:prstGeom prst="rect">
            <a:avLst/>
          </a:prstGeom>
          <a:solidFill>
            <a:schemeClr val="bg2"/>
          </a:solidFill>
          <a:ln>
            <a:solidFill>
              <a:schemeClr val="tx1"/>
            </a:solidFill>
          </a:ln>
        </p:spPr>
        <p:txBody>
          <a:bodyPr wrap="square" rtlCol="0">
            <a:spAutoFit/>
          </a:bodyPr>
          <a:lstStyle/>
          <a:p>
            <a:r>
              <a:rPr lang="en-US" b="1" dirty="0" smtClean="0"/>
              <a:t>ESPECIALLY USEFUL FOR ANATOMIC SEGMENTECTOMY OR SUBSEGMENTECTOMY</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7"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6019801"/>
            <a:ext cx="8458200" cy="838199"/>
          </a:xfrm>
        </p:spPr>
        <p:txBody>
          <a:bodyPr>
            <a:normAutofit fontScale="92500" lnSpcReduction="10000"/>
          </a:bodyPr>
          <a:lstStyle/>
          <a:p>
            <a:pPr>
              <a:buNone/>
            </a:pPr>
            <a:r>
              <a:rPr lang="en-US" b="1" i="1" dirty="0" smtClean="0"/>
              <a:t>Terminology </a:t>
            </a:r>
            <a:r>
              <a:rPr lang="en-US" b="1" i="1" dirty="0" smtClean="0"/>
              <a:t>Committee of the International </a:t>
            </a:r>
            <a:r>
              <a:rPr lang="en-US" b="1" i="1" dirty="0" err="1" smtClean="0"/>
              <a:t>Hepato-Pancreato-Biliary</a:t>
            </a:r>
            <a:r>
              <a:rPr lang="en-US" b="1" i="1" dirty="0" smtClean="0"/>
              <a:t> </a:t>
            </a:r>
            <a:r>
              <a:rPr lang="en-US" b="1" i="1" dirty="0" smtClean="0"/>
              <a:t>Association. HPB </a:t>
            </a:r>
            <a:r>
              <a:rPr lang="en-US" b="1" i="1" dirty="0" smtClean="0"/>
              <a:t>2000; 2(3</a:t>
            </a:r>
            <a:r>
              <a:rPr lang="en-US" b="1" i="1" dirty="0" smtClean="0"/>
              <a:t>):333-39.</a:t>
            </a:r>
            <a:endParaRPr lang="en-US" dirty="0"/>
          </a:p>
        </p:txBody>
      </p:sp>
      <p:pic>
        <p:nvPicPr>
          <p:cNvPr id="17410" name="Picture 2"/>
          <p:cNvPicPr>
            <a:picLocks noChangeAspect="1" noChangeArrowheads="1"/>
          </p:cNvPicPr>
          <p:nvPr/>
        </p:nvPicPr>
        <p:blipFill>
          <a:blip r:embed="rId2"/>
          <a:srcRect/>
          <a:stretch>
            <a:fillRect/>
          </a:stretch>
        </p:blipFill>
        <p:spPr bwMode="auto">
          <a:xfrm>
            <a:off x="-1" y="304800"/>
            <a:ext cx="9200675" cy="4876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p:cNvPicPr>
            <a:picLocks noGrp="1" noChangeAspect="1" noChangeArrowheads="1"/>
          </p:cNvPicPr>
          <p:nvPr>
            <p:ph sz="quarter" idx="1"/>
          </p:nvPr>
        </p:nvPicPr>
        <p:blipFill>
          <a:blip r:embed="rId2"/>
          <a:stretch>
            <a:fillRect/>
          </a:stretch>
        </p:blipFill>
        <p:spPr bwMode="auto">
          <a:xfrm>
            <a:off x="0" y="228600"/>
            <a:ext cx="9144000" cy="5781964"/>
          </a:xfrm>
          <a:prstGeom prst="rect">
            <a:avLst/>
          </a:prstGeom>
          <a:noFill/>
          <a:ln w="9525">
            <a:noFill/>
            <a:miter lim="800000"/>
            <a:headEnd/>
            <a:tailEnd/>
          </a:ln>
          <a:effectLst/>
        </p:spPr>
      </p:pic>
      <p:sp>
        <p:nvSpPr>
          <p:cNvPr id="4" name="Content Placeholder 2"/>
          <p:cNvSpPr txBox="1">
            <a:spLocks/>
          </p:cNvSpPr>
          <p:nvPr/>
        </p:nvSpPr>
        <p:spPr>
          <a:xfrm>
            <a:off x="381000" y="6019801"/>
            <a:ext cx="8458200" cy="838199"/>
          </a:xfrm>
          <a:prstGeom prst="rect">
            <a:avLst/>
          </a:prstGeom>
        </p:spPr>
        <p:txBody>
          <a:bodyPr vert="horz">
            <a:normAutofit fontScale="92500" lnSpcReduction="10000"/>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None/>
              <a:tabLst/>
              <a:defRPr/>
            </a:pPr>
            <a:r>
              <a:rPr kumimoji="0" lang="en-US" sz="2900" b="1" i="1" u="none" strike="noStrike" kern="1200" cap="none" spc="0" normalizeH="0" baseline="0" noProof="0" smtClean="0">
                <a:ln>
                  <a:noFill/>
                </a:ln>
                <a:solidFill>
                  <a:schemeClr val="tx1"/>
                </a:solidFill>
                <a:effectLst/>
                <a:uLnTx/>
                <a:uFillTx/>
                <a:latin typeface="+mn-lt"/>
                <a:ea typeface="+mn-ea"/>
                <a:cs typeface="+mn-cs"/>
              </a:rPr>
              <a:t>Terminology Committee of the International Hepato-Pancreato-Biliary Association. HPB 2000; 2(3):333-39.</a:t>
            </a:r>
            <a:endParaRPr kumimoji="0" lang="en-US" sz="29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Grp="1" noChangeAspect="1" noChangeArrowheads="1"/>
          </p:cNvPicPr>
          <p:nvPr>
            <p:ph sz="quarter" idx="1"/>
          </p:nvPr>
        </p:nvPicPr>
        <p:blipFill>
          <a:blip r:embed="rId2"/>
          <a:stretch>
            <a:fillRect/>
          </a:stretch>
        </p:blipFill>
        <p:spPr bwMode="auto">
          <a:xfrm>
            <a:off x="0" y="228600"/>
            <a:ext cx="9144000" cy="5617694"/>
          </a:xfrm>
          <a:prstGeom prst="rect">
            <a:avLst/>
          </a:prstGeom>
          <a:noFill/>
          <a:ln w="9525">
            <a:noFill/>
            <a:miter lim="800000"/>
            <a:headEnd/>
            <a:tailEnd/>
          </a:ln>
          <a:effectLst/>
        </p:spPr>
      </p:pic>
      <p:sp>
        <p:nvSpPr>
          <p:cNvPr id="4" name="Content Placeholder 2"/>
          <p:cNvSpPr txBox="1">
            <a:spLocks/>
          </p:cNvSpPr>
          <p:nvPr/>
        </p:nvSpPr>
        <p:spPr>
          <a:xfrm>
            <a:off x="381000" y="6019801"/>
            <a:ext cx="8458200" cy="838199"/>
          </a:xfrm>
          <a:prstGeom prst="rect">
            <a:avLst/>
          </a:prstGeom>
        </p:spPr>
        <p:txBody>
          <a:bodyPr vert="horz">
            <a:normAutofit fontScale="92500" lnSpcReduction="10000"/>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None/>
              <a:tabLst/>
              <a:defRPr/>
            </a:pPr>
            <a:r>
              <a:rPr kumimoji="0" lang="en-US" sz="2900" b="1" i="1" u="none" strike="noStrike" kern="1200" cap="none" spc="0" normalizeH="0" baseline="0" noProof="0" smtClean="0">
                <a:ln>
                  <a:noFill/>
                </a:ln>
                <a:solidFill>
                  <a:schemeClr val="tx1"/>
                </a:solidFill>
                <a:effectLst/>
                <a:uLnTx/>
                <a:uFillTx/>
                <a:latin typeface="+mn-lt"/>
                <a:ea typeface="+mn-ea"/>
                <a:cs typeface="+mn-cs"/>
              </a:rPr>
              <a:t>Terminology Committee of the International Hepato-Pancreato-Biliary Association. HPB 2000; 2(3):333-39.</a:t>
            </a:r>
            <a:endParaRPr kumimoji="0" lang="en-US" sz="29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2" name="Picture 2"/>
          <p:cNvPicPr>
            <a:picLocks noGrp="1" noChangeAspect="1" noChangeArrowheads="1"/>
          </p:cNvPicPr>
          <p:nvPr>
            <p:ph sz="quarter" idx="1"/>
          </p:nvPr>
        </p:nvPicPr>
        <p:blipFill>
          <a:blip r:embed="rId2"/>
          <a:stretch>
            <a:fillRect/>
          </a:stretch>
        </p:blipFill>
        <p:spPr bwMode="auto">
          <a:xfrm>
            <a:off x="0" y="1743074"/>
            <a:ext cx="9144000" cy="4581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p:cNvPicPr>
            <a:picLocks noGrp="1" noChangeAspect="1" noChangeArrowheads="1"/>
          </p:cNvPicPr>
          <p:nvPr>
            <p:ph sz="quarter" idx="1"/>
          </p:nvPr>
        </p:nvPicPr>
        <p:blipFill>
          <a:blip r:embed="rId2"/>
          <a:stretch>
            <a:fillRect/>
          </a:stretch>
        </p:blipFill>
        <p:spPr bwMode="auto">
          <a:xfrm>
            <a:off x="1371600" y="1447800"/>
            <a:ext cx="6781800" cy="5410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p:cNvPicPr>
            <a:picLocks noGrp="1" noChangeAspect="1" noChangeArrowheads="1"/>
          </p:cNvPicPr>
          <p:nvPr>
            <p:ph sz="quarter" idx="1"/>
          </p:nvPr>
        </p:nvPicPr>
        <p:blipFill>
          <a:blip r:embed="rId2"/>
          <a:stretch>
            <a:fillRect/>
          </a:stretch>
        </p:blipFill>
        <p:spPr bwMode="auto">
          <a:xfrm>
            <a:off x="1895108" y="1600200"/>
            <a:ext cx="5588734" cy="4495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sz="quarter" idx="1"/>
          </p:nvPr>
        </p:nvPicPr>
        <p:blipFill>
          <a:blip r:embed="rId2"/>
          <a:stretch>
            <a:fillRect/>
          </a:stretch>
        </p:blipFill>
        <p:spPr bwMode="auto">
          <a:xfrm>
            <a:off x="381000" y="1524000"/>
            <a:ext cx="6300780" cy="4495800"/>
          </a:xfrm>
          <a:prstGeom prst="rect">
            <a:avLst/>
          </a:prstGeom>
          <a:noFill/>
          <a:ln w="9525">
            <a:noFill/>
            <a:miter lim="800000"/>
            <a:headEnd/>
            <a:tailEnd/>
          </a:ln>
          <a:effectLst/>
        </p:spPr>
      </p:pic>
      <p:sp>
        <p:nvSpPr>
          <p:cNvPr id="2" name="Title 1"/>
          <p:cNvSpPr>
            <a:spLocks noGrp="1"/>
          </p:cNvSpPr>
          <p:nvPr>
            <p:ph type="title"/>
          </p:nvPr>
        </p:nvSpPr>
        <p:spPr>
          <a:xfrm>
            <a:off x="5791200" y="5638800"/>
            <a:ext cx="3429000" cy="990600"/>
          </a:xfrm>
        </p:spPr>
        <p:txBody>
          <a:bodyPr/>
          <a:lstStyle/>
          <a:p>
            <a:r>
              <a:rPr lang="en-IN" b="1" dirty="0" smtClean="0">
                <a:solidFill>
                  <a:schemeClr val="tx1"/>
                </a:solidFill>
              </a:rPr>
              <a:t>THANK YOU</a:t>
            </a:r>
            <a:endParaRPr lang="en-US" b="1" dirty="0">
              <a:solidFill>
                <a:schemeClr val="tx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l="12233" r="22535"/>
          <a:stretch>
            <a:fillRect/>
          </a:stretch>
        </p:blipFill>
        <p:spPr bwMode="auto">
          <a:xfrm>
            <a:off x="4953000" y="1905000"/>
            <a:ext cx="4191000" cy="3606264"/>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IN" dirty="0" smtClean="0"/>
              <a:t>Morphological anatomy(ligaments)</a:t>
            </a:r>
            <a:endParaRPr lang="en-US" dirty="0"/>
          </a:p>
        </p:txBody>
      </p:sp>
      <p:sp>
        <p:nvSpPr>
          <p:cNvPr id="3" name="Content Placeholder 2"/>
          <p:cNvSpPr>
            <a:spLocks noGrp="1"/>
          </p:cNvSpPr>
          <p:nvPr>
            <p:ph sz="quarter" idx="1"/>
          </p:nvPr>
        </p:nvSpPr>
        <p:spPr>
          <a:xfrm>
            <a:off x="612648" y="1600200"/>
            <a:ext cx="4492752" cy="4495800"/>
          </a:xfrm>
        </p:spPr>
        <p:txBody>
          <a:bodyPr>
            <a:normAutofit lnSpcReduction="10000"/>
          </a:bodyPr>
          <a:lstStyle/>
          <a:p>
            <a:r>
              <a:rPr lang="en-US" dirty="0" err="1" smtClean="0"/>
              <a:t>Falciform</a:t>
            </a:r>
            <a:endParaRPr lang="en-US" dirty="0" smtClean="0"/>
          </a:p>
          <a:p>
            <a:pPr lvl="1"/>
            <a:r>
              <a:rPr lang="en-US" dirty="0" smtClean="0"/>
              <a:t>Attaches to anterior abdominal wall from diaphragm to umbilicus</a:t>
            </a:r>
          </a:p>
          <a:p>
            <a:pPr lvl="1"/>
            <a:r>
              <a:rPr lang="en-US" dirty="0" smtClean="0"/>
              <a:t>Includes </a:t>
            </a:r>
            <a:r>
              <a:rPr lang="en-US" dirty="0" err="1" smtClean="0"/>
              <a:t>Ligamentum</a:t>
            </a:r>
            <a:r>
              <a:rPr lang="en-US" dirty="0" smtClean="0"/>
              <a:t> </a:t>
            </a:r>
            <a:r>
              <a:rPr lang="en-US" dirty="0" err="1" smtClean="0"/>
              <a:t>Teres</a:t>
            </a:r>
            <a:r>
              <a:rPr lang="en-US" dirty="0" smtClean="0"/>
              <a:t> (round ligament) at inferior border (Former Umbilical Vein)</a:t>
            </a:r>
          </a:p>
          <a:p>
            <a:pPr lvl="1"/>
            <a:r>
              <a:rPr lang="en-US" dirty="0" smtClean="0"/>
              <a:t>May </a:t>
            </a:r>
            <a:r>
              <a:rPr lang="en-US" dirty="0" err="1" smtClean="0"/>
              <a:t>recanalize</a:t>
            </a:r>
            <a:r>
              <a:rPr lang="en-US" dirty="0" smtClean="0"/>
              <a:t> in portal hypertension, or malignant hematologic disorders</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2209800" y="2971800"/>
            <a:ext cx="6424751" cy="3606264"/>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IN" dirty="0" smtClean="0"/>
              <a:t>Morphological Anatomy(Coronary)</a:t>
            </a:r>
            <a:endParaRPr lang="en-US" dirty="0"/>
          </a:p>
        </p:txBody>
      </p:sp>
      <p:sp>
        <p:nvSpPr>
          <p:cNvPr id="3" name="Content Placeholder 2"/>
          <p:cNvSpPr>
            <a:spLocks noGrp="1"/>
          </p:cNvSpPr>
          <p:nvPr>
            <p:ph sz="quarter" idx="1"/>
          </p:nvPr>
        </p:nvSpPr>
        <p:spPr>
          <a:xfrm>
            <a:off x="457200" y="1600201"/>
            <a:ext cx="6477000" cy="2286000"/>
          </a:xfrm>
        </p:spPr>
        <p:txBody>
          <a:bodyPr>
            <a:normAutofit/>
          </a:bodyPr>
          <a:lstStyle/>
          <a:p>
            <a:r>
              <a:rPr lang="en-US" dirty="0" smtClean="0"/>
              <a:t>Right and Left</a:t>
            </a:r>
          </a:p>
          <a:p>
            <a:r>
              <a:rPr lang="en-US" dirty="0" smtClean="0"/>
              <a:t>Connect diaphragm to liver</a:t>
            </a:r>
          </a:p>
          <a:p>
            <a:r>
              <a:rPr lang="en-US" dirty="0" smtClean="0"/>
              <a:t>Lateral aspects become Triangular Ligaments</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4267200" y="1600200"/>
            <a:ext cx="4876800" cy="4600264"/>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IN" dirty="0" smtClean="0"/>
              <a:t>Morphological anatomy(ligaments)</a:t>
            </a:r>
            <a:endParaRPr lang="en-US" dirty="0"/>
          </a:p>
        </p:txBody>
      </p:sp>
      <p:sp>
        <p:nvSpPr>
          <p:cNvPr id="3" name="Content Placeholder 2"/>
          <p:cNvSpPr>
            <a:spLocks noGrp="1"/>
          </p:cNvSpPr>
          <p:nvPr>
            <p:ph sz="quarter" idx="1"/>
          </p:nvPr>
        </p:nvSpPr>
        <p:spPr>
          <a:xfrm>
            <a:off x="457200" y="1600201"/>
            <a:ext cx="4495800" cy="3657600"/>
          </a:xfrm>
        </p:spPr>
        <p:txBody>
          <a:bodyPr>
            <a:normAutofit fontScale="92500" lnSpcReduction="10000"/>
          </a:bodyPr>
          <a:lstStyle/>
          <a:p>
            <a:r>
              <a:rPr lang="en-US" dirty="0" err="1" smtClean="0"/>
              <a:t>Gastrohepatic</a:t>
            </a:r>
            <a:endParaRPr lang="en-US" dirty="0" smtClean="0"/>
          </a:p>
          <a:p>
            <a:pPr lvl="1"/>
            <a:r>
              <a:rPr lang="en-US" dirty="0" smtClean="0"/>
              <a:t>Anterior layer of lesser </a:t>
            </a:r>
            <a:r>
              <a:rPr lang="en-US" dirty="0" err="1" smtClean="0"/>
              <a:t>omentum</a:t>
            </a:r>
            <a:endParaRPr lang="en-US" dirty="0" smtClean="0"/>
          </a:p>
          <a:p>
            <a:pPr lvl="1"/>
            <a:r>
              <a:rPr lang="en-US" dirty="0" smtClean="0"/>
              <a:t>Continuous with Left Triangular Ligament</a:t>
            </a:r>
          </a:p>
          <a:p>
            <a:r>
              <a:rPr lang="en-US" dirty="0" err="1" smtClean="0"/>
              <a:t>Hepatoduodenal</a:t>
            </a:r>
            <a:endParaRPr lang="en-US" dirty="0" smtClean="0"/>
          </a:p>
          <a:p>
            <a:pPr lvl="1"/>
            <a:r>
              <a:rPr lang="en-US" dirty="0" smtClean="0"/>
              <a:t>Anterior border of Foramen of Winslow</a:t>
            </a:r>
          </a:p>
          <a:p>
            <a:pPr lvl="1"/>
            <a:r>
              <a:rPr lang="en-US" dirty="0" smtClean="0"/>
              <a:t>Contains Portal Triad</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Morphological anatomy(ligaments)</a:t>
            </a:r>
            <a:endParaRPr lang="en-US" dirty="0"/>
          </a:p>
        </p:txBody>
      </p:sp>
      <p:sp>
        <p:nvSpPr>
          <p:cNvPr id="3" name="Content Placeholder 2"/>
          <p:cNvSpPr>
            <a:spLocks noGrp="1"/>
          </p:cNvSpPr>
          <p:nvPr>
            <p:ph sz="quarter" idx="1"/>
          </p:nvPr>
        </p:nvSpPr>
        <p:spPr>
          <a:xfrm>
            <a:off x="457200" y="1600200"/>
            <a:ext cx="3733800" cy="4525963"/>
          </a:xfrm>
        </p:spPr>
        <p:txBody>
          <a:bodyPr>
            <a:normAutofit fontScale="85000" lnSpcReduction="10000"/>
          </a:bodyPr>
          <a:lstStyle/>
          <a:p>
            <a:r>
              <a:rPr lang="en-US" b="1" dirty="0" smtClean="0"/>
              <a:t>The </a:t>
            </a:r>
            <a:r>
              <a:rPr lang="en-US" b="1" dirty="0" err="1" smtClean="0"/>
              <a:t>Ligamentum</a:t>
            </a:r>
            <a:r>
              <a:rPr lang="en-US" b="1" dirty="0" smtClean="0"/>
              <a:t> </a:t>
            </a:r>
            <a:r>
              <a:rPr lang="en-US" b="1" dirty="0" err="1" smtClean="0"/>
              <a:t>Venosum</a:t>
            </a:r>
            <a:endParaRPr lang="en-US" b="1" dirty="0" smtClean="0"/>
          </a:p>
          <a:p>
            <a:pPr lvl="1"/>
            <a:r>
              <a:rPr lang="en-US" b="1" dirty="0" smtClean="0"/>
              <a:t>Fibrous band/</a:t>
            </a:r>
            <a:r>
              <a:rPr lang="en-US" b="1" dirty="0" err="1" smtClean="0"/>
              <a:t>Remainant</a:t>
            </a:r>
            <a:r>
              <a:rPr lang="en-US" b="1" dirty="0" smtClean="0"/>
              <a:t> of </a:t>
            </a:r>
            <a:r>
              <a:rPr lang="en-US" b="1" dirty="0" err="1" smtClean="0"/>
              <a:t>ductus</a:t>
            </a:r>
            <a:r>
              <a:rPr lang="en-US" b="1" dirty="0" smtClean="0"/>
              <a:t> </a:t>
            </a:r>
            <a:r>
              <a:rPr lang="en-US" b="1" dirty="0" err="1" smtClean="0"/>
              <a:t>venosus</a:t>
            </a:r>
            <a:endParaRPr lang="en-US" b="1" dirty="0" smtClean="0"/>
          </a:p>
          <a:p>
            <a:r>
              <a:rPr lang="en-US" b="1" dirty="0" smtClean="0"/>
              <a:t>Ligament of </a:t>
            </a:r>
            <a:r>
              <a:rPr lang="en-US" b="1" dirty="0" err="1" smtClean="0"/>
              <a:t>Aranthius</a:t>
            </a:r>
            <a:endParaRPr lang="en-US" b="1" dirty="0" smtClean="0"/>
          </a:p>
          <a:p>
            <a:pPr lvl="1"/>
            <a:r>
              <a:rPr lang="en-US" b="1" dirty="0" smtClean="0"/>
              <a:t>Attached to the left branch of the portal vein</a:t>
            </a:r>
          </a:p>
          <a:p>
            <a:pPr lvl="1"/>
            <a:r>
              <a:rPr lang="en-US" b="1" dirty="0" smtClean="0"/>
              <a:t>Ascends in a fissure on the visceral surface of the liver to be attached above to the inferior vena cava</a:t>
            </a:r>
            <a:endParaRPr lang="en-US" dirty="0"/>
          </a:p>
        </p:txBody>
      </p:sp>
      <p:pic>
        <p:nvPicPr>
          <p:cNvPr id="6146" name="Picture 2"/>
          <p:cNvPicPr>
            <a:picLocks noChangeAspect="1" noChangeArrowheads="1"/>
          </p:cNvPicPr>
          <p:nvPr/>
        </p:nvPicPr>
        <p:blipFill>
          <a:blip r:embed="rId2"/>
          <a:srcRect/>
          <a:stretch>
            <a:fillRect/>
          </a:stretch>
        </p:blipFill>
        <p:spPr bwMode="auto">
          <a:xfrm>
            <a:off x="4648200" y="1446712"/>
            <a:ext cx="4327576" cy="54112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426</TotalTime>
  <Words>3082</Words>
  <Application>Microsoft Office PowerPoint</Application>
  <PresentationFormat>On-screen Show (4:3)</PresentationFormat>
  <Paragraphs>363</Paragraphs>
  <Slides>59</Slides>
  <Notes>21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61" baseType="lpstr">
      <vt:lpstr>Median</vt:lpstr>
      <vt:lpstr>صورة نقطية</vt:lpstr>
      <vt:lpstr>Surgical anatomy of liver and types of liver resection</vt:lpstr>
      <vt:lpstr>Classical descriptive anatomy:</vt:lpstr>
      <vt:lpstr> Morphological Anatomy </vt:lpstr>
      <vt:lpstr>Morphological anatomy</vt:lpstr>
      <vt:lpstr>Morphological anatomy</vt:lpstr>
      <vt:lpstr>Morphological anatomy(ligaments)</vt:lpstr>
      <vt:lpstr>Morphological Anatomy(Coronary)</vt:lpstr>
      <vt:lpstr>Morphological anatomy(ligaments)</vt:lpstr>
      <vt:lpstr>Morphological anatomy(ligaments)</vt:lpstr>
      <vt:lpstr>Right &amp; left lobes :</vt:lpstr>
      <vt:lpstr>Caudate &amp;quadrate lobes:</vt:lpstr>
      <vt:lpstr>Functional/Surgical anatomy of the liver</vt:lpstr>
      <vt:lpstr>Functional anatomy</vt:lpstr>
      <vt:lpstr>Functional anatomy</vt:lpstr>
      <vt:lpstr>Portal Scissurae</vt:lpstr>
      <vt:lpstr>Main Portal scissura</vt:lpstr>
      <vt:lpstr>Main Portal scissura</vt:lpstr>
      <vt:lpstr>Right portal scissura</vt:lpstr>
      <vt:lpstr>Right portal scissura</vt:lpstr>
      <vt:lpstr>left portal scissura</vt:lpstr>
      <vt:lpstr>Slide 21</vt:lpstr>
      <vt:lpstr>Slide 22</vt:lpstr>
      <vt:lpstr>Slide 23</vt:lpstr>
      <vt:lpstr>Slide 24</vt:lpstr>
      <vt:lpstr>Organization of Left lobe</vt:lpstr>
      <vt:lpstr>Organization of Left lobe</vt:lpstr>
      <vt:lpstr>Organization of Caudate lobe</vt:lpstr>
      <vt:lpstr>Organization of Caudate lobe</vt:lpstr>
      <vt:lpstr>Comparison between classical anatomy &amp; modern functional segmentation of the liver…</vt:lpstr>
      <vt:lpstr>Slide 30</vt:lpstr>
      <vt:lpstr>Lobar Anatomy (American System)</vt:lpstr>
      <vt:lpstr>Segmental Anatomy (Couinaud System)</vt:lpstr>
      <vt:lpstr>Blood supply of the liver</vt:lpstr>
      <vt:lpstr>Blood supply of the liver</vt:lpstr>
      <vt:lpstr>Portal Vein</vt:lpstr>
      <vt:lpstr>Portal vein</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THANK YOU</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 Nitin Sharma MBBS, MS,MCh,FMAS </dc:title>
  <dc:creator>nitin sharma</dc:creator>
  <cp:lastModifiedBy>nitin sharma</cp:lastModifiedBy>
  <cp:revision>85</cp:revision>
  <dcterms:created xsi:type="dcterms:W3CDTF">2006-08-16T00:00:00Z</dcterms:created>
  <dcterms:modified xsi:type="dcterms:W3CDTF">2018-03-24T15:18:28Z</dcterms:modified>
</cp:coreProperties>
</file>